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9" r:id="rId3"/>
    <p:sldId id="269" r:id="rId4"/>
    <p:sldId id="257" r:id="rId5"/>
    <p:sldId id="266" r:id="rId6"/>
    <p:sldId id="264" r:id="rId7"/>
    <p:sldId id="271" r:id="rId8"/>
    <p:sldId id="265" r:id="rId9"/>
    <p:sldId id="277" r:id="rId10"/>
    <p:sldId id="279" r:id="rId11"/>
    <p:sldId id="270" r:id="rId12"/>
    <p:sldId id="278" r:id="rId13"/>
    <p:sldId id="272" r:id="rId14"/>
    <p:sldId id="276" r:id="rId15"/>
    <p:sldId id="273" r:id="rId16"/>
    <p:sldId id="274" r:id="rId17"/>
    <p:sldId id="275" r:id="rId18"/>
  </p:sldIdLst>
  <p:sldSz cx="12192000" cy="6858000"/>
  <p:notesSz cx="6858000" cy="9144000"/>
  <p:embeddedFontLst>
    <p:embeddedFont>
      <p:font typeface="Pretendard" panose="020B0604020202020204" charset="-127"/>
      <p:regular r:id="rId19"/>
      <p:bold r:id="rId20"/>
    </p:embeddedFont>
    <p:embeddedFont>
      <p:font typeface="Pretendard Light" panose="020B0604020202020204" charset="-127"/>
      <p:regular r:id="rId21"/>
    </p:embeddedFont>
    <p:embeddedFont>
      <p:font typeface="Pretendard Medium" panose="020B0604020202020204" charset="-127"/>
      <p:regular r:id="rId22"/>
    </p:embeddedFont>
    <p:embeddedFont>
      <p:font typeface="Pretendard SemiBold" panose="020B0604020202020204" charset="-127"/>
      <p:regular r:id="rId23"/>
      <p:bold r:id="rId24"/>
    </p:embeddedFont>
    <p:embeddedFont>
      <p:font typeface="나눔스퀘어" panose="020B0600000101010101" pitchFamily="34" charset="-127"/>
      <p:regular r:id="rId2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9191"/>
    <a:srgbClr val="C6C6C6"/>
    <a:srgbClr val="000000"/>
    <a:srgbClr val="F3F3F3"/>
    <a:srgbClr val="007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98"/>
    <p:restoredTop sz="97737"/>
  </p:normalViewPr>
  <p:slideViewPr>
    <p:cSldViewPr snapToGrid="0">
      <p:cViewPr varScale="1">
        <p:scale>
          <a:sx n="82" d="100"/>
          <a:sy n="82" d="100"/>
        </p:scale>
        <p:origin x="11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7B69BC-5BC0-EF2E-5219-F69906363E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5EB170-DA4D-720C-996F-C3F968D068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958108-0823-9425-C829-1B40AB60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09FD09-31BE-9AB9-27A5-4A7B23B75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BD2408-0780-15A1-BCDB-9B6B1D94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423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89621-6A59-FADB-6B64-EACDEEE77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08A93C-F97A-C4A5-103A-77A67FB7F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2EA9DE-6D5A-AE6F-2F23-BDA64DD6D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77E7B-C2BA-02DF-B8C5-AEEEB760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77457B-4E53-29E0-0B4D-474F78DBB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45644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D9E050-6D6A-37E0-C94D-276145A431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9DFFD-7D65-560D-3491-A62A0F9FF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6751F3-E533-02AE-6B78-D55E0A113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268FA-52F7-5547-79C1-6CF72F80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98D63-8D80-A6C3-3678-6543950EF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0664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FD016D-2541-84E9-1D3B-A182BB8B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A8E02-F182-E132-1FCC-0AA4C6146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E29EC7-BD35-9B55-1023-E7006449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83741D-F748-538F-59F4-73F649345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85FF2-F1F1-69D1-1332-2516473E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8949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D83667-CB43-A100-DE59-9CBF393E9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99100-0F5E-DF72-5805-0510BC5AB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49AB0-353E-6993-E027-7CE903724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FEBCC-9038-3CCA-8288-D3003089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439A6-EF36-8184-3688-634A95788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30205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B111E-3B08-2F68-4C66-F88FD0D5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C6A4B-C6BA-56D5-50B2-1789213AF9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AE5AFA-416C-BAEE-437C-848E869C2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67487A-CA9E-DB0B-AADE-E850757CA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A1E597-0E1C-9633-2782-3D20527C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1432AF-19B4-2ADD-2816-FAC352AAC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5958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DB085-22B7-2EA4-331A-EFEC27E44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55B3DC-5390-C1AA-8092-C9597208F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48A466-F3FF-B89C-BC81-7351ED845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AAE0D4-A8DF-CBAB-222B-05EB537AE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C6ECC1-A773-8E3B-701C-F0FDF08E3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8ACA2E-E7C7-9206-4DE1-599FE9ACC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C72784-B096-622D-B661-BEF099F2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21E4CC-E021-6E3F-54A1-30E4B4CD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23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5E6AE8-DAD6-E2A1-E2BB-E002C8493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9A2A48-E95C-2F7E-2F16-9DBA99B06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325BF5-9A40-EADA-72C6-E1FE5B106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539847-1B0A-00A2-657F-270EBAFF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6528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935D89-0858-EB37-7888-8D5C2BE1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2874BF-5242-6D47-5AD0-03EA191EC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53F233-EEBA-75F8-149B-CCC90607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613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CFFD9-5F2A-5679-EA63-D33263B4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192708-B692-FB0B-4486-DBA9809A0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7C8AE7-31D7-D2BC-B4DD-7EE8E03D3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CFCC16E-5B63-00B5-10EB-5E98D7888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48D73E-96DF-C33B-B649-3C387D445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56E92A-6026-C414-EA88-2F69808C8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08623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026742-10D7-1D6C-2C64-B8C70960B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1DAB582-C84B-4CED-D99E-8DA1287A08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D4F137-AF57-18C5-19CF-99AA27B36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E8B521-5522-FC69-0A44-8AE3EF61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6B0973-7D53-2CDB-C6E6-0AC0440F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6CEE3-F5D0-8069-0354-288AADEE2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93273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E1D25C-1111-BFCE-7596-DF8AFE973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43762B-5A5F-2823-2942-4911EB5E6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06BEE3-7954-0555-A18E-858BE537F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ECA88-C167-B54A-96E7-1DA25AA45BE9}" type="datetimeFigureOut">
              <a:t>2025-02-16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86A0F0-38EB-1363-40D2-8514211D0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A363AF-D4C4-EB7F-EE40-CF4278A8F5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EC83D-79BD-5448-8A05-FE94A78BB661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642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A3C02B-BBD8-05B7-B236-E25E43B0BDCB}"/>
              </a:ext>
            </a:extLst>
          </p:cNvPr>
          <p:cNvSpPr txBox="1"/>
          <p:nvPr/>
        </p:nvSpPr>
        <p:spPr>
          <a:xfrm>
            <a:off x="4151784" y="2630898"/>
            <a:ext cx="30963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spc="-50" dirty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MUSINSA</a:t>
            </a:r>
          </a:p>
          <a:p>
            <a:r>
              <a:rPr kumimoji="1" lang="en-US" altLang="ko-KR" sz="2800" spc="-50" dirty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Brand Concept</a:t>
            </a:r>
          </a:p>
          <a:p>
            <a:r>
              <a:rPr kumimoji="1" lang="en-US" altLang="ko-KR" sz="2800" spc="-50" dirty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Web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958A58-5D9F-2276-2A6E-4BD87A158AEA}"/>
              </a:ext>
            </a:extLst>
          </p:cNvPr>
          <p:cNvSpPr txBox="1"/>
          <p:nvPr/>
        </p:nvSpPr>
        <p:spPr>
          <a:xfrm>
            <a:off x="4151784" y="4115484"/>
            <a:ext cx="4161792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2</a:t>
            </a:r>
            <a:r>
              <a:rPr kumimoji="1" lang="ko-KR" altLang="en-US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조 </a:t>
            </a:r>
            <a:r>
              <a:rPr kumimoji="1" lang="ko-KR" altLang="en-US" sz="1500" spc="-20" dirty="0" err="1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양화영</a:t>
            </a:r>
            <a:r>
              <a:rPr kumimoji="1" lang="en-US" altLang="ko-KR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권나현</a:t>
            </a:r>
            <a:r>
              <a:rPr kumimoji="1" lang="en-US" altLang="ko-KR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1500" spc="-20" dirty="0" err="1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이승범</a:t>
            </a:r>
            <a:r>
              <a:rPr kumimoji="1" lang="en-US" altLang="ko-KR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,</a:t>
            </a:r>
            <a:r>
              <a:rPr kumimoji="1" lang="ko-KR" altLang="en-US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 유지현</a:t>
            </a:r>
            <a:r>
              <a:rPr kumimoji="1" lang="en-US" altLang="ko-KR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1500" spc="-20" dirty="0" err="1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허찬희</a:t>
            </a:r>
            <a:r>
              <a:rPr kumimoji="1" lang="en-US" altLang="ko-KR" sz="1500" spc="-20" dirty="0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, </a:t>
            </a:r>
            <a:r>
              <a:rPr kumimoji="1" lang="ko-KR" altLang="en-US" sz="1500" spc="-20" dirty="0" err="1">
                <a:solidFill>
                  <a:schemeClr val="bg1">
                    <a:alpha val="50000"/>
                  </a:schemeClr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Light" panose="02000403000000020004" pitchFamily="2" charset="-127"/>
              </a:rPr>
              <a:t>민재홍</a:t>
            </a:r>
            <a:endParaRPr kumimoji="1" lang="ko-Kore-KR" altLang="en-US" sz="1500" spc="-20" dirty="0">
              <a:solidFill>
                <a:schemeClr val="bg1">
                  <a:alpha val="50000"/>
                </a:schemeClr>
              </a:solidFill>
              <a:latin typeface="나눔스퀘어" panose="020B0600000101010101" pitchFamily="34" charset="-127"/>
              <a:ea typeface="나눔스퀘어" panose="020B0600000101010101" pitchFamily="34" charset="-127"/>
              <a:cs typeface="Pretendard Light" panose="020004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61921-5DEB-C7CB-5636-21DB6A1D3C5D}"/>
              </a:ext>
            </a:extLst>
          </p:cNvPr>
          <p:cNvSpPr txBox="1"/>
          <p:nvPr/>
        </p:nvSpPr>
        <p:spPr>
          <a:xfrm>
            <a:off x="4156356" y="2171654"/>
            <a:ext cx="2729636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solidFill>
                  <a:srgbClr val="0078FF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쌍용교육센터 </a:t>
            </a:r>
            <a:r>
              <a:rPr kumimoji="1" lang="en-US" altLang="ko-KR" sz="1200" dirty="0">
                <a:solidFill>
                  <a:srgbClr val="0078FF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2</a:t>
            </a:r>
            <a:r>
              <a:rPr kumimoji="1" lang="ko-KR" altLang="en-US" sz="1200" dirty="0">
                <a:solidFill>
                  <a:srgbClr val="0078FF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차 프로젝트</a:t>
            </a:r>
            <a:endParaRPr kumimoji="1" lang="ko-Kore-KR" altLang="en-US" sz="1200" dirty="0">
              <a:solidFill>
                <a:srgbClr val="0078FF"/>
              </a:solidFill>
              <a:latin typeface="나눔스퀘어" panose="020B0600000101010101" pitchFamily="34" charset="-127"/>
              <a:ea typeface="나눔스퀘어" panose="020B0600000101010101" pitchFamily="34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5810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8EEE9E-7AE7-8919-A96E-30EB2C72C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BB195D1A-EFAE-9FB9-2B62-A951D111B6FD}"/>
              </a:ext>
            </a:extLst>
          </p:cNvPr>
          <p:cNvSpPr txBox="1"/>
          <p:nvPr/>
        </p:nvSpPr>
        <p:spPr>
          <a:xfrm>
            <a:off x="357809" y="668841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spc="-10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UseCase</a:t>
            </a:r>
            <a:r>
              <a:rPr kumimoji="1" lang="en-US" altLang="en-US" sz="2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</a:t>
            </a:r>
            <a:r>
              <a:rPr kumimoji="1" lang="ko-KR" altLang="en-US" sz="15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관리자</a:t>
            </a:r>
            <a:endParaRPr kumimoji="1" lang="ko-Kore-KR" altLang="en-US" sz="1500" b="1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5E127A61-6F97-B5DC-A932-50F5F876FD6E}"/>
              </a:ext>
            </a:extLst>
          </p:cNvPr>
          <p:cNvCxnSpPr>
            <a:cxnSpLocks/>
          </p:cNvCxnSpPr>
          <p:nvPr/>
        </p:nvCxnSpPr>
        <p:spPr>
          <a:xfrm>
            <a:off x="444000" y="627626"/>
            <a:ext cx="11304000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415642E-096F-BC61-894C-D4F020477C89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496C5A-6314-6FD7-AD6E-D79FB33FE320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34038F1-7A42-5BA7-A87E-4CB62900E785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8C2BF5-6200-D5C4-9C5C-99586BC0666D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E06B95-6102-9058-0E4D-9625DB23F640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기술 소개  </a:t>
            </a:r>
            <a:r>
              <a:rPr kumimoji="1" lang="en-US" altLang="ko-KR" sz="1000" dirty="0" err="1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UseCase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7305F7C-76A9-3A40-3E3F-C85EA83F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61"/>
          <a:stretch/>
        </p:blipFill>
        <p:spPr>
          <a:xfrm>
            <a:off x="2261117" y="1885180"/>
            <a:ext cx="7669765" cy="31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9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72DEA3-D084-3AD6-8DC2-EBCC1672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47AF2F44-B8EC-D5D5-4FE7-E6A6540BC063}"/>
              </a:ext>
            </a:extLst>
          </p:cNvPr>
          <p:cNvSpPr txBox="1"/>
          <p:nvPr/>
        </p:nvSpPr>
        <p:spPr>
          <a:xfrm>
            <a:off x="357809" y="668841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spc="-10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UseCase</a:t>
            </a:r>
            <a:r>
              <a:rPr kumimoji="1" lang="en-US" altLang="en-US" sz="2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</a:t>
            </a:r>
            <a:r>
              <a:rPr kumimoji="1" lang="ko-KR" altLang="en-US" sz="15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구매자</a:t>
            </a:r>
            <a:endParaRPr kumimoji="1" lang="ko-Kore-KR" altLang="en-US" sz="1500" b="1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81C81390-F51E-3503-2067-4BC04F0F2047}"/>
              </a:ext>
            </a:extLst>
          </p:cNvPr>
          <p:cNvCxnSpPr>
            <a:cxnSpLocks/>
          </p:cNvCxnSpPr>
          <p:nvPr/>
        </p:nvCxnSpPr>
        <p:spPr>
          <a:xfrm>
            <a:off x="444000" y="627626"/>
            <a:ext cx="11304000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19F393-3466-D023-EB36-2CDA684ECD15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815F32-D51F-5FFC-01CD-C0F960AE78DE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1B79FF-6968-0C98-5665-1D2126671C9D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B7FFBD-159A-0A97-1396-7A714B189CFE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BC1109-DB86-DFA2-3164-CF642FAFE179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기술 소개  </a:t>
            </a:r>
            <a:r>
              <a:rPr kumimoji="1" lang="en-US" altLang="ko-KR" sz="1000" dirty="0" err="1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UseCase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9" name="그림 8" descr="도표, 그림, 스케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FF583AA-3CA8-CFBC-32CB-7F74811B7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20" y="1545819"/>
            <a:ext cx="6997959" cy="48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23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BA899-6B5C-AB2D-3304-EF920BBDE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D5A1781-02E2-9773-596D-2988FCEB7CE9}"/>
              </a:ext>
            </a:extLst>
          </p:cNvPr>
          <p:cNvSpPr txBox="1"/>
          <p:nvPr/>
        </p:nvSpPr>
        <p:spPr>
          <a:xfrm>
            <a:off x="357809" y="668841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spc="-10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UseCase</a:t>
            </a:r>
            <a:r>
              <a:rPr kumimoji="1" lang="en-US" altLang="en-US" sz="2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</a:t>
            </a:r>
            <a:r>
              <a:rPr kumimoji="1" lang="ko-KR" altLang="en-US" sz="15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구매자 </a:t>
            </a:r>
            <a:r>
              <a:rPr kumimoji="1" lang="en-US" altLang="ko-KR" sz="15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 </a:t>
            </a:r>
            <a:r>
              <a:rPr kumimoji="1" lang="ko-KR" altLang="en-US" sz="15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스냅샷</a:t>
            </a:r>
            <a:r>
              <a:rPr kumimoji="1" lang="en-US" altLang="en-US" sz="2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  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48FE977E-2227-1626-4373-1ACBAF3F062E}"/>
              </a:ext>
            </a:extLst>
          </p:cNvPr>
          <p:cNvCxnSpPr>
            <a:cxnSpLocks/>
          </p:cNvCxnSpPr>
          <p:nvPr/>
        </p:nvCxnSpPr>
        <p:spPr>
          <a:xfrm>
            <a:off x="444000" y="627626"/>
            <a:ext cx="11304000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95F9D8-52B6-6399-1544-26A8F9C80512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A763EB9-D684-1AFE-8252-884973A0B143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E39EF7-02EA-099E-92A6-2C77D35040B4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76E3FD3-B034-D9A0-7BCE-3FFC498F58A2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539D2-C1BE-1C8D-A59B-7089786DCD9D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기술 소개  </a:t>
            </a:r>
            <a:r>
              <a:rPr kumimoji="1" lang="en-US" altLang="ko-KR" sz="1000" dirty="0" err="1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UseCase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26F2AF-318A-6718-7856-79DEDB62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523488"/>
            <a:ext cx="84867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57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6AD312-E5C1-1D3D-20A1-C1BC2BBE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BBD221B-AAD5-8F04-0845-DBAAB321C7E3}"/>
              </a:ext>
            </a:extLst>
          </p:cNvPr>
          <p:cNvSpPr txBox="1"/>
          <p:nvPr/>
        </p:nvSpPr>
        <p:spPr>
          <a:xfrm>
            <a:off x="357809" y="668841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주요 기능 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74040E-9D2C-B9DD-F6C8-5883ED86D9F6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893AF-3147-225D-721D-6DB15DC80025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C8FE7F-1882-5E9C-3133-DF877E6DA2E9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43948C-9DAE-0852-505B-305A75B9B974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2429B9B7-D764-9117-708F-4B36B2FA0841}"/>
              </a:ext>
            </a:extLst>
          </p:cNvPr>
          <p:cNvCxnSpPr>
            <a:cxnSpLocks/>
          </p:cNvCxnSpPr>
          <p:nvPr/>
        </p:nvCxnSpPr>
        <p:spPr>
          <a:xfrm>
            <a:off x="444000" y="627626"/>
            <a:ext cx="11304000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D2D17858-F1EE-01D2-51DE-A18E33862A82}"/>
              </a:ext>
            </a:extLst>
          </p:cNvPr>
          <p:cNvGrpSpPr/>
          <p:nvPr/>
        </p:nvGrpSpPr>
        <p:grpSpPr>
          <a:xfrm>
            <a:off x="1896145" y="2064876"/>
            <a:ext cx="8123462" cy="3355873"/>
            <a:chOff x="-6149770" y="-2074773"/>
            <a:chExt cx="12960596" cy="4953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B043F4-6669-1DB2-BE40-2B0610F87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149770" y="-2074773"/>
              <a:ext cx="4567053" cy="495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7359ED1-9338-6BFA-B808-07B9EDCA8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4137" t="25346" r="35012" b="2972"/>
            <a:stretch/>
          </p:blipFill>
          <p:spPr>
            <a:xfrm>
              <a:off x="2414246" y="-1865225"/>
              <a:ext cx="4396580" cy="4533901"/>
            </a:xfrm>
            <a:prstGeom prst="rect">
              <a:avLst/>
            </a:prstGeom>
          </p:spPr>
        </p:pic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AF12CEE4-C34C-F8CF-A1A0-323D9BC161BB}"/>
                </a:ext>
              </a:extLst>
            </p:cNvPr>
            <p:cNvCxnSpPr>
              <a:stCxn id="3" idx="3"/>
              <a:endCxn id="4" idx="1"/>
            </p:cNvCxnSpPr>
            <p:nvPr/>
          </p:nvCxnSpPr>
          <p:spPr>
            <a:xfrm flipV="1">
              <a:off x="-1582718" y="401726"/>
              <a:ext cx="3996964" cy="1"/>
            </a:xfrm>
            <a:prstGeom prst="straightConnector1">
              <a:avLst/>
            </a:prstGeom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5E93E5-07CA-1964-DD35-EFC3D5F72AA6}"/>
                </a:ext>
              </a:extLst>
            </p:cNvPr>
            <p:cNvSpPr txBox="1"/>
            <p:nvPr/>
          </p:nvSpPr>
          <p:spPr>
            <a:xfrm>
              <a:off x="-840232" y="-203023"/>
              <a:ext cx="2511992" cy="476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dirty="0">
                  <a:solidFill>
                    <a:schemeClr val="bg1"/>
                  </a:solidFill>
                </a:rPr>
                <a:t>비밀번호 암호화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271ABDF-03FA-70A0-BF47-1A30604A50E2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기술 소개  </a:t>
            </a:r>
            <a:r>
              <a:rPr kumimoji="1" lang="ko-KR" altLang="en-US" sz="10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주요 기능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07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B51F0A-C097-B776-15B0-5B98A2310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AACA8FA-B7BA-4036-697D-3497567F186E}"/>
              </a:ext>
            </a:extLst>
          </p:cNvPr>
          <p:cNvSpPr txBox="1"/>
          <p:nvPr/>
        </p:nvSpPr>
        <p:spPr>
          <a:xfrm>
            <a:off x="357809" y="668841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주요 기능 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B8D198-BBA5-DE79-5991-1047557590E9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C376C93-371E-BC3F-B9D2-54FDD2A00171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9C916F-A32A-984E-B63E-1C6CD940FEFA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41E308-F2D9-8C8B-FE16-504640C291B6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F3C89712-95F3-37FD-918D-8FF390B3313A}"/>
              </a:ext>
            </a:extLst>
          </p:cNvPr>
          <p:cNvCxnSpPr>
            <a:cxnSpLocks/>
          </p:cNvCxnSpPr>
          <p:nvPr/>
        </p:nvCxnSpPr>
        <p:spPr>
          <a:xfrm>
            <a:off x="444000" y="627626"/>
            <a:ext cx="11304000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25E4D0-C1D4-9B98-13A2-43D57446FD35}"/>
              </a:ext>
            </a:extLst>
          </p:cNvPr>
          <p:cNvGrpSpPr/>
          <p:nvPr/>
        </p:nvGrpSpPr>
        <p:grpSpPr>
          <a:xfrm>
            <a:off x="584330" y="1627538"/>
            <a:ext cx="5511670" cy="2611599"/>
            <a:chOff x="6324600" y="901700"/>
            <a:chExt cx="10947400" cy="5187216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99A2C105-356D-9E42-7CFD-771F6B35D3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901700"/>
              <a:ext cx="8007804" cy="3143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D64EE965-47A6-6C98-81D2-EFBA050B2A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0" y="2409489"/>
              <a:ext cx="8128000" cy="3679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196ECA0-27B4-3F2B-D287-E6D0593C59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7798" t="54226" r="1" b="-1"/>
          <a:stretch/>
        </p:blipFill>
        <p:spPr>
          <a:xfrm>
            <a:off x="7020955" y="4308216"/>
            <a:ext cx="4232521" cy="1678198"/>
          </a:xfrm>
          <a:prstGeom prst="rect">
            <a:avLst/>
          </a:prstGeom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E06237B8-EC40-303F-621F-2EDE1CCC27AE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 rot="16200000" flipH="1">
            <a:off x="5081341" y="3207701"/>
            <a:ext cx="908178" cy="2971050"/>
          </a:xfrm>
          <a:prstGeom prst="bent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2C9446-9F9A-5EAA-0A94-D095AAA7A733}"/>
              </a:ext>
            </a:extLst>
          </p:cNvPr>
          <p:cNvSpPr txBox="1"/>
          <p:nvPr/>
        </p:nvSpPr>
        <p:spPr>
          <a:xfrm>
            <a:off x="2095593" y="5323707"/>
            <a:ext cx="47250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서버에 이미지 올린 후 해당 이미지의 </a:t>
            </a:r>
            <a:r>
              <a:rPr lang="en-US" altLang="ko-KR" sz="1500" dirty="0" err="1">
                <a:solidFill>
                  <a:schemeClr val="bg1"/>
                </a:solidFill>
              </a:rPr>
              <a:t>url</a:t>
            </a:r>
            <a:r>
              <a:rPr lang="ko-KR" altLang="en-US" sz="1500" dirty="0">
                <a:solidFill>
                  <a:schemeClr val="bg1"/>
                </a:solidFill>
              </a:rPr>
              <a:t>을 </a:t>
            </a:r>
            <a:r>
              <a:rPr lang="en-US" altLang="ko-KR" sz="1500" dirty="0">
                <a:solidFill>
                  <a:schemeClr val="bg1"/>
                </a:solidFill>
              </a:rPr>
              <a:t>DB</a:t>
            </a:r>
            <a:r>
              <a:rPr lang="ko-KR" altLang="en-US" sz="1500" dirty="0">
                <a:solidFill>
                  <a:schemeClr val="bg1"/>
                </a:solidFill>
              </a:rPr>
              <a:t>에 저장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C77646-0431-807B-6487-9AE1359A9FAB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기술 소개  </a:t>
            </a:r>
            <a:r>
              <a:rPr kumimoji="1" lang="ko-KR" altLang="en-US" sz="10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주요 기능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6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6BBD6-5E91-4169-1A14-A0919CD43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B1E5C938-C48D-60E1-4E11-AA8AC88F018A}"/>
              </a:ext>
            </a:extLst>
          </p:cNvPr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9A04855-3826-2EB2-7C36-E2ABB09578CD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0D8124F-9458-1515-4DEF-0D9A5E5B0D06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AC4835-341E-0302-D89F-7BDD20537AB3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123E99-7B98-11F1-4567-481600D846C9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D3695A2-3EE3-E4AE-72F8-AD691FEAC749}"/>
              </a:ext>
            </a:extLst>
          </p:cNvPr>
          <p:cNvSpPr txBox="1"/>
          <p:nvPr/>
        </p:nvSpPr>
        <p:spPr>
          <a:xfrm>
            <a:off x="2593492" y="3514515"/>
            <a:ext cx="7005016" cy="72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ko-KR" altLang="en-US" sz="4000" b="1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프로그램 시연</a:t>
            </a:r>
            <a:endParaRPr kumimoji="1" lang="ko-Kore-KR" altLang="en-US" sz="4000" b="1" spc="-1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50AD16-288D-F708-16CD-EE8E1A5F0C37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04 </a:t>
            </a:r>
            <a:r>
              <a:rPr kumimoji="1" lang="ko-KR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프로그램 시연</a:t>
            </a:r>
            <a:endParaRPr kumimoji="1" lang="ko-Kore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1440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C29224-299A-3963-3B85-D024BE5D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EAE39076-A532-58D1-CFFA-5D4FDF08A386}"/>
              </a:ext>
            </a:extLst>
          </p:cNvPr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7616724-B7AA-892B-CA2F-DEA84143877D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E82ADCB0-A448-4EEE-DAE1-ABCF9C370B2F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EDD94FB-B46B-B1BB-799F-AF678A5A5965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D5F4F6C-AA0E-E3EB-D1BE-CCCECAC71429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31D29C-B915-D553-EE6A-BE9CF63F7ED5}"/>
              </a:ext>
            </a:extLst>
          </p:cNvPr>
          <p:cNvSpPr txBox="1"/>
          <p:nvPr/>
        </p:nvSpPr>
        <p:spPr>
          <a:xfrm>
            <a:off x="2593492" y="3514515"/>
            <a:ext cx="7005016" cy="72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en-US" sz="4000" b="1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Q &amp; A</a:t>
            </a:r>
            <a:endParaRPr kumimoji="1" lang="ko-Kore-KR" altLang="en-US" sz="4000" b="1" spc="-1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1838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1573AA-FA68-26B9-8314-5CEC7AF3C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4732EA-C213-67D0-744E-5A043D3F9CED}"/>
              </a:ext>
            </a:extLst>
          </p:cNvPr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A639D87-0183-AD52-4816-CD5D660EF2E8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D8171E0-23D6-83CB-9203-E9AAFB4B67BC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CEC3ADD-2E69-89B3-85C4-75958C7BF3D0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0B48B74-EEF0-1ABF-C17D-0DE47A5509DC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24854F-B9E0-A432-9D60-6E348FE7B65F}"/>
              </a:ext>
            </a:extLst>
          </p:cNvPr>
          <p:cNvSpPr txBox="1"/>
          <p:nvPr/>
        </p:nvSpPr>
        <p:spPr>
          <a:xfrm>
            <a:off x="2593492" y="3514515"/>
            <a:ext cx="7005016" cy="72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ko-KR" altLang="en-US" sz="4000" b="1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감사합니다</a:t>
            </a:r>
            <a:endParaRPr kumimoji="1" lang="ko-Kore-KR" altLang="en-US" sz="4000" b="1" spc="-1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052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9ECCAEA-23B7-001F-3BDE-221125E7998F}"/>
              </a:ext>
            </a:extLst>
          </p:cNvPr>
          <p:cNvGrpSpPr/>
          <p:nvPr/>
        </p:nvGrpSpPr>
        <p:grpSpPr>
          <a:xfrm>
            <a:off x="951722" y="1838352"/>
            <a:ext cx="10114384" cy="4047878"/>
            <a:chOff x="951722" y="924342"/>
            <a:chExt cx="10114384" cy="40478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958A58-5D9F-2276-2A6E-4BD87A158AEA}"/>
                </a:ext>
              </a:extLst>
            </p:cNvPr>
            <p:cNvSpPr txBox="1"/>
            <p:nvPr/>
          </p:nvSpPr>
          <p:spPr>
            <a:xfrm>
              <a:off x="951722" y="1561130"/>
              <a:ext cx="4833618" cy="744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500" b="0" i="0" strike="noStrike" kern="1200" cap="none" spc="-2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팀원 소개</a:t>
              </a:r>
              <a:endParaRPr kumimoji="1" lang="en-US" altLang="ko-KR" sz="1500" b="0" i="0" strike="noStrike" kern="1200" cap="none" spc="-2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500" b="0" i="0" strike="noStrike" kern="1200" cap="none" spc="-2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프로젝트 요청 사항</a:t>
              </a:r>
              <a:endParaRPr kumimoji="1" lang="ko-Kore-KR" altLang="en-US" sz="1500" b="0" i="0" strike="noStrike" kern="1200" cap="none" spc="-2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C61921-5DEB-C7CB-5636-21DB6A1D3C5D}"/>
                </a:ext>
              </a:extLst>
            </p:cNvPr>
            <p:cNvSpPr txBox="1"/>
            <p:nvPr/>
          </p:nvSpPr>
          <p:spPr>
            <a:xfrm>
              <a:off x="951722" y="1008779"/>
              <a:ext cx="765233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01</a:t>
              </a:r>
              <a:endParaRPr kumimoji="1" lang="ko-Kore-KR" altLang="en-US" sz="1500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55E5552D-2CD4-98A2-959C-90B7FB0FD83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184" y="924342"/>
              <a:ext cx="4417804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36A92E7-3D95-D147-0476-D4FF36185B9F}"/>
                </a:ext>
              </a:extLst>
            </p:cNvPr>
            <p:cNvSpPr txBox="1"/>
            <p:nvPr/>
          </p:nvSpPr>
          <p:spPr>
            <a:xfrm>
              <a:off x="1787658" y="1008779"/>
              <a:ext cx="3702330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5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개요</a:t>
              </a:r>
              <a:endParaRPr kumimoji="1" lang="ko-Kore-KR" altLang="en-US" sz="15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AB592B-6B56-80E2-5344-9233457C1B60}"/>
                </a:ext>
              </a:extLst>
            </p:cNvPr>
            <p:cNvSpPr txBox="1"/>
            <p:nvPr/>
          </p:nvSpPr>
          <p:spPr>
            <a:xfrm>
              <a:off x="6232488" y="1561130"/>
              <a:ext cx="4833618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en-US" sz="1500" b="0" i="0" strike="noStrike" kern="1200" cap="none" spc="-2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- </a:t>
              </a:r>
              <a:r>
                <a:rPr kumimoji="1" lang="ko-KR" altLang="en-US" sz="1500" b="0" i="0" strike="noStrike" kern="1200" cap="none" spc="-20" normalizeH="0" baseline="0" noProof="0" dirty="0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기획 의도</a:t>
              </a:r>
              <a:endParaRPr kumimoji="1" lang="ko-Kore-KR" altLang="en-US" sz="1500" b="0" i="0" strike="noStrike" kern="1200" cap="none" spc="-2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707DEA-C150-2282-FCAB-8EF265B4D018}"/>
                </a:ext>
              </a:extLst>
            </p:cNvPr>
            <p:cNvSpPr txBox="1"/>
            <p:nvPr/>
          </p:nvSpPr>
          <p:spPr>
            <a:xfrm>
              <a:off x="6232488" y="1008779"/>
              <a:ext cx="765233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02</a:t>
              </a:r>
              <a:endParaRPr kumimoji="1" lang="ko-Kore-KR" altLang="en-US" sz="1500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cxnSp>
          <p:nvCxnSpPr>
            <p:cNvPr id="13" name="직선 연결선[R] 12">
              <a:extLst>
                <a:ext uri="{FF2B5EF4-FFF2-40B4-BE49-F238E27FC236}">
                  <a16:creationId xmlns:a16="http://schemas.microsoft.com/office/drawing/2014/main" id="{C3CAFD50-E1DD-C7B7-1408-0BE48D637E10}"/>
                </a:ext>
              </a:extLst>
            </p:cNvPr>
            <p:cNvCxnSpPr>
              <a:cxnSpLocks/>
            </p:cNvCxnSpPr>
            <p:nvPr/>
          </p:nvCxnSpPr>
          <p:spPr>
            <a:xfrm>
              <a:off x="6352950" y="924342"/>
              <a:ext cx="4417804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DC604E-68F5-299B-8C72-F77E4072300F}"/>
                </a:ext>
              </a:extLst>
            </p:cNvPr>
            <p:cNvSpPr txBox="1"/>
            <p:nvPr/>
          </p:nvSpPr>
          <p:spPr>
            <a:xfrm>
              <a:off x="7068424" y="1008779"/>
              <a:ext cx="3702330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5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기획</a:t>
              </a:r>
              <a:endParaRPr kumimoji="1" lang="ko-Kore-KR" altLang="en-US" sz="15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41EB01-727C-436F-B4E8-D346139D311F}"/>
                </a:ext>
              </a:extLst>
            </p:cNvPr>
            <p:cNvSpPr txBox="1"/>
            <p:nvPr/>
          </p:nvSpPr>
          <p:spPr>
            <a:xfrm>
              <a:off x="951722" y="3534775"/>
              <a:ext cx="4833618" cy="1437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ko-KR" altLang="en-US" sz="1500" spc="-20" dirty="0">
                  <a:solidFill>
                    <a:prstClr val="white">
                      <a:alpha val="50000"/>
                    </a:prst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사용 프로그램</a:t>
              </a:r>
              <a:endParaRPr kumimoji="1" lang="en-US" altLang="en-US" sz="1500" spc="-20" dirty="0">
                <a:solidFill>
                  <a:prstClr val="white">
                    <a:alpha val="50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en-US" altLang="en-US" sz="1500" spc="-20" dirty="0">
                  <a:solidFill>
                    <a:prstClr val="white">
                      <a:alpha val="50000"/>
                    </a:prst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Architecture</a:t>
              </a:r>
              <a:endParaRPr kumimoji="1" lang="ko-Kore-KR" altLang="en-US" sz="1500" b="0" i="0" strike="noStrike" kern="1200" cap="none" spc="-2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en-US" altLang="ko-KR" sz="1500" spc="-20" dirty="0">
                  <a:solidFill>
                    <a:prstClr val="white">
                      <a:alpha val="50000"/>
                    </a:prst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ERD</a:t>
              </a:r>
            </a:p>
            <a:p>
              <a:pPr marL="171450" indent="-171450">
                <a:lnSpc>
                  <a:spcPct val="150000"/>
                </a:lnSpc>
                <a:buFontTx/>
                <a:buChar char="-"/>
              </a:pPr>
              <a:r>
                <a:rPr kumimoji="1" lang="en-US" altLang="en-US" sz="1500" b="0" i="0" strike="noStrike" kern="1200" cap="none" spc="-20" normalizeH="0" baseline="0" noProof="0" dirty="0" err="1">
                  <a:ln>
                    <a:noFill/>
                  </a:ln>
                  <a:solidFill>
                    <a:prstClr val="white">
                      <a:alpha val="50000"/>
                    </a:prstClr>
                  </a:solidFill>
                  <a:effectLst/>
                  <a:uLnTx/>
                  <a:uFillTx/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rPr>
                <a:t>UseCase</a:t>
              </a:r>
              <a:endParaRPr kumimoji="1" lang="en-US" altLang="en-US" sz="1500" b="0" i="0" strike="noStrike" kern="1200" cap="none" spc="-2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593698-60C3-EA61-AD4D-03B749C6AB53}"/>
                </a:ext>
              </a:extLst>
            </p:cNvPr>
            <p:cNvSpPr txBox="1"/>
            <p:nvPr/>
          </p:nvSpPr>
          <p:spPr>
            <a:xfrm>
              <a:off x="951722" y="2982424"/>
              <a:ext cx="765233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03</a:t>
              </a:r>
              <a:endParaRPr kumimoji="1" lang="ko-Kore-KR" altLang="en-US" sz="1500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cxnSp>
          <p:nvCxnSpPr>
            <p:cNvPr id="18" name="직선 연결선[R] 17">
              <a:extLst>
                <a:ext uri="{FF2B5EF4-FFF2-40B4-BE49-F238E27FC236}">
                  <a16:creationId xmlns:a16="http://schemas.microsoft.com/office/drawing/2014/main" id="{1F10B702-A8D2-F4F0-B403-3BFE7EEFD0D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184" y="2897987"/>
              <a:ext cx="4417804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10B764-A348-709C-3CAC-4B2C8C53DA9C}"/>
                </a:ext>
              </a:extLst>
            </p:cNvPr>
            <p:cNvSpPr txBox="1"/>
            <p:nvPr/>
          </p:nvSpPr>
          <p:spPr>
            <a:xfrm>
              <a:off x="1787658" y="2982424"/>
              <a:ext cx="3702330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500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기술 소개</a:t>
              </a:r>
              <a:endParaRPr kumimoji="1" lang="ko-Kore-KR" altLang="en-US" sz="15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3EE0D4-87CE-41DB-9D7A-D0F268B91555}"/>
                </a:ext>
              </a:extLst>
            </p:cNvPr>
            <p:cNvSpPr txBox="1"/>
            <p:nvPr/>
          </p:nvSpPr>
          <p:spPr>
            <a:xfrm>
              <a:off x="6232488" y="3534775"/>
              <a:ext cx="4833618" cy="317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kumimoji="1" lang="ko-Kore-KR" altLang="en-US" sz="1100" b="0" i="0" strike="noStrike" kern="1200" cap="none" spc="-2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2CF8D7-6ABD-B16B-42E5-0DC584235877}"/>
                </a:ext>
              </a:extLst>
            </p:cNvPr>
            <p:cNvSpPr txBox="1"/>
            <p:nvPr/>
          </p:nvSpPr>
          <p:spPr>
            <a:xfrm>
              <a:off x="6232488" y="2982424"/>
              <a:ext cx="765233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Medium" panose="02000503000000020004" pitchFamily="2" charset="-127"/>
                  <a:ea typeface="Pretendard Medium" panose="02000503000000020004" pitchFamily="2" charset="-127"/>
                  <a:cs typeface="Pretendard Medium" panose="02000503000000020004" pitchFamily="2" charset="-127"/>
                </a:rPr>
                <a:t>04</a:t>
              </a:r>
              <a:endParaRPr kumimoji="1" lang="ko-Kore-KR" altLang="en-US" sz="1500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endParaRPr>
            </a:p>
          </p:txBody>
        </p:sp>
        <p:cxnSp>
          <p:nvCxnSpPr>
            <p:cNvPr id="23" name="직선 연결선[R] 22">
              <a:extLst>
                <a:ext uri="{FF2B5EF4-FFF2-40B4-BE49-F238E27FC236}">
                  <a16:creationId xmlns:a16="http://schemas.microsoft.com/office/drawing/2014/main" id="{90ACF8BC-4A71-2E78-E99A-797613F71856}"/>
                </a:ext>
              </a:extLst>
            </p:cNvPr>
            <p:cNvCxnSpPr>
              <a:cxnSpLocks/>
            </p:cNvCxnSpPr>
            <p:nvPr/>
          </p:nvCxnSpPr>
          <p:spPr>
            <a:xfrm>
              <a:off x="6352950" y="2897987"/>
              <a:ext cx="4417804" cy="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2D94BF-1544-87CE-9FF7-F8DB37524953}"/>
                </a:ext>
              </a:extLst>
            </p:cNvPr>
            <p:cNvSpPr txBox="1"/>
            <p:nvPr/>
          </p:nvSpPr>
          <p:spPr>
            <a:xfrm>
              <a:off x="7068424" y="2982424"/>
              <a:ext cx="3702330" cy="39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500" dirty="0">
                  <a:solidFill>
                    <a:schemeClr val="bg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프로젝트 시연</a:t>
              </a:r>
              <a:endParaRPr kumimoji="1" lang="ko-Kore-KR" altLang="en-US" sz="1500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27" name="그래픽 26">
            <a:extLst>
              <a:ext uri="{FF2B5EF4-FFF2-40B4-BE49-F238E27FC236}">
                <a16:creationId xmlns:a16="http://schemas.microsoft.com/office/drawing/2014/main" id="{D2B40E8B-DC20-E441-CD29-F53ABC51E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662581" y="5849221"/>
            <a:ext cx="692668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73D4AB-2AED-B85D-DCB5-669F11C74AA7}"/>
              </a:ext>
            </a:extLst>
          </p:cNvPr>
          <p:cNvSpPr txBox="1"/>
          <p:nvPr/>
        </p:nvSpPr>
        <p:spPr>
          <a:xfrm>
            <a:off x="951722" y="889916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spc="-50" dirty="0">
                <a:solidFill>
                  <a:schemeClr val="bg1"/>
                </a:solidFill>
                <a:latin typeface="나눔스퀘어" panose="020B0600000101010101" pitchFamily="34" charset="-127"/>
                <a:ea typeface="나눔스퀘어" panose="020B0600000101010101" pitchFamily="34" charset="-127"/>
                <a:cs typeface="Pretendard Medium" panose="02000503000000020004" pitchFamily="2" charset="-127"/>
              </a:rPr>
              <a:t>CONTENTS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4944F2-F0A0-5AEC-D1B8-F5EA2A5C523C}"/>
              </a:ext>
            </a:extLst>
          </p:cNvPr>
          <p:cNvSpPr txBox="1"/>
          <p:nvPr/>
        </p:nvSpPr>
        <p:spPr>
          <a:xfrm>
            <a:off x="6232488" y="4407940"/>
            <a:ext cx="4833618" cy="398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1500" b="0" i="0" strike="noStrike" kern="1200" cap="none" spc="-2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- </a:t>
            </a:r>
            <a:r>
              <a:rPr kumimoji="1" lang="ko-KR" altLang="en-US" sz="1500" b="0" i="0" strike="noStrike" kern="1200" cap="none" spc="-20" normalizeH="0" baseline="0" noProof="0" dirty="0">
                <a:ln>
                  <a:noFill/>
                </a:ln>
                <a:solidFill>
                  <a:prstClr val="white">
                    <a:alpha val="50000"/>
                  </a:prstClr>
                </a:solidFill>
                <a:effectLst/>
                <a:uLnTx/>
                <a:uFillTx/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프로젝트 </a:t>
            </a:r>
            <a:r>
              <a:rPr kumimoji="1" lang="ko-KR" altLang="en-US" sz="1500" spc="-20" dirty="0">
                <a:solidFill>
                  <a:prstClr val="white">
                    <a:alpha val="50000"/>
                  </a:prstClr>
                </a:solidFill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시연</a:t>
            </a:r>
            <a:endParaRPr kumimoji="1" lang="ko-Kore-KR" altLang="en-US" sz="1500" b="0" i="0" strike="noStrike" kern="1200" cap="none" spc="-20" normalizeH="0" baseline="0" noProof="0" dirty="0">
              <a:ln>
                <a:noFill/>
              </a:ln>
              <a:solidFill>
                <a:prstClr val="white">
                  <a:alpha val="50000"/>
                </a:prstClr>
              </a:solidFill>
              <a:effectLst/>
              <a:uLnTx/>
              <a:uFillTx/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42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F3F3A0-3BE4-24E9-6FAF-63D922A21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EE6A17-1482-1E83-D7E4-B7341DA514B0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2400" b="1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팀원 소개</a:t>
            </a:r>
            <a:endParaRPr kumimoji="1" lang="ko-Kore-KR" altLang="en-US" sz="2400" b="1" spc="-1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FEF9E93-0693-B19A-8F59-D9B228BBDA0A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rgbClr val="000000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D593EF9-13F6-0B8E-4199-3EB5E59AED4C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>
              <a:solidFill>
                <a:srgbClr val="91919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6262F4C-C83C-FD55-D793-32A0F0964615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>
              <a:solidFill>
                <a:srgbClr val="91919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60551DC-5921-86F4-A8DB-BA534B468247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>
              <a:solidFill>
                <a:srgbClr val="91919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A7746F-8E10-3ED1-B6A4-C90328E51EF0}"/>
              </a:ext>
            </a:extLst>
          </p:cNvPr>
          <p:cNvGrpSpPr/>
          <p:nvPr/>
        </p:nvGrpSpPr>
        <p:grpSpPr>
          <a:xfrm>
            <a:off x="789933" y="1743024"/>
            <a:ext cx="3086996" cy="1999789"/>
            <a:chOff x="447261" y="2983834"/>
            <a:chExt cx="3086996" cy="3463969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FB026F62-9B77-DE6B-3E6F-F665E5419A37}"/>
                </a:ext>
              </a:extLst>
            </p:cNvPr>
            <p:cNvSpPr/>
            <p:nvPr/>
          </p:nvSpPr>
          <p:spPr>
            <a:xfrm>
              <a:off x="447263" y="2983834"/>
              <a:ext cx="3086994" cy="346396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C6C6C6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" name="양쪽 모서리가 둥근 사각형 6">
              <a:extLst>
                <a:ext uri="{FF2B5EF4-FFF2-40B4-BE49-F238E27FC236}">
                  <a16:creationId xmlns:a16="http://schemas.microsoft.com/office/drawing/2014/main" id="{3CD57C04-308F-6BD6-D09A-0C17120910A4}"/>
                </a:ext>
              </a:extLst>
            </p:cNvPr>
            <p:cNvSpPr/>
            <p:nvPr/>
          </p:nvSpPr>
          <p:spPr>
            <a:xfrm>
              <a:off x="447261" y="2983835"/>
              <a:ext cx="3086994" cy="210726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54917C-BF08-29CA-112F-1775032FFAF7}"/>
                </a:ext>
              </a:extLst>
            </p:cNvPr>
            <p:cNvSpPr txBox="1"/>
            <p:nvPr/>
          </p:nvSpPr>
          <p:spPr>
            <a:xfrm>
              <a:off x="536323" y="5145137"/>
              <a:ext cx="2470767" cy="690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lnSpc>
                  <a:spcPct val="150000"/>
                </a:lnSpc>
                <a:defRPr kumimoji="1" sz="1100">
                  <a:solidFill>
                    <a:schemeClr val="bg1">
                      <a:alpha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1pPr>
            </a:lstStyle>
            <a:p>
              <a:r>
                <a:rPr lang="ko-KR" altLang="en-US" sz="1500" b="1" spc="-70" dirty="0" err="1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민재홍</a:t>
              </a:r>
              <a:endParaRPr lang="ko-Kore-KR" altLang="en-US" sz="1500" b="1" spc="-70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C82F98-DEE6-DE24-25B1-8E37F96BF150}"/>
                </a:ext>
              </a:extLst>
            </p:cNvPr>
            <p:cNvSpPr txBox="1"/>
            <p:nvPr/>
          </p:nvSpPr>
          <p:spPr>
            <a:xfrm>
              <a:off x="536323" y="5659520"/>
              <a:ext cx="2663676" cy="58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lnSpc>
                  <a:spcPct val="150000"/>
                </a:lnSpc>
                <a:defRPr kumimoji="1" sz="1100">
                  <a:solidFill>
                    <a:schemeClr val="bg1">
                      <a:alpha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1pPr>
            </a:lstStyle>
            <a:p>
              <a:pPr>
                <a:lnSpc>
                  <a:spcPct val="140000"/>
                </a:lnSpc>
              </a:pPr>
              <a:r>
                <a:rPr lang="ko-KR" altLang="en-US" sz="1200" spc="-30" dirty="0">
                  <a:solidFill>
                    <a:srgbClr val="91919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관리자</a:t>
              </a:r>
              <a:endParaRPr lang="ko-Kore-KR" altLang="en-US" sz="1200" spc="-30" dirty="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ADDA405D-E558-D4E2-8E40-7EE89E666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05681" y="5291771"/>
              <a:ext cx="360000" cy="360000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3D53F89-B2CA-F5E9-1301-EDFAF5F3E67F}"/>
              </a:ext>
            </a:extLst>
          </p:cNvPr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3174D1-73D2-6234-65FC-191892CA03C6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개요  </a:t>
            </a:r>
            <a:r>
              <a:rPr kumimoji="1" lang="ko-KR" altLang="en-US" sz="1000" dirty="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팀원 소개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18">
            <a:extLst>
              <a:ext uri="{FF2B5EF4-FFF2-40B4-BE49-F238E27FC236}">
                <a16:creationId xmlns:a16="http://schemas.microsoft.com/office/drawing/2014/main" id="{BB60B91B-EF12-C835-4F8B-EF7A1861BB09}"/>
              </a:ext>
            </a:extLst>
          </p:cNvPr>
          <p:cNvSpPr txBox="1"/>
          <p:nvPr/>
        </p:nvSpPr>
        <p:spPr>
          <a:xfrm>
            <a:off x="962974" y="2153981"/>
            <a:ext cx="3924559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ko-KR" altLang="en-US" sz="1400" b="0" i="0" u="none" strike="noStrike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관리자 대시보드</a:t>
            </a:r>
            <a:r>
              <a:rPr lang="en-US" altLang="ko-KR" sz="1400" b="0" i="0" u="none" strike="noStrike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,  </a:t>
            </a:r>
            <a:r>
              <a:rPr lang="ko-KR" altLang="en-US" sz="1400" b="0" i="0" u="none" strike="noStrike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관리자 쿠폰 발급</a:t>
            </a:r>
            <a:r>
              <a:rPr lang="en-US" altLang="ko-KR" sz="1400" b="0" i="0" u="none" strike="noStrike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, </a:t>
            </a:r>
          </a:p>
          <a:p>
            <a:pPr lvl="0" algn="l">
              <a:lnSpc>
                <a:spcPct val="123669"/>
              </a:lnSpc>
            </a:pPr>
            <a:r>
              <a:rPr lang="ko-KR" altLang="en-US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판매자</a:t>
            </a:r>
            <a:r>
              <a:rPr lang="en-US" altLang="ko-KR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/</a:t>
            </a:r>
            <a:r>
              <a:rPr lang="ko-KR" altLang="en-US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구매자 관리</a:t>
            </a:r>
            <a:r>
              <a:rPr lang="en-US" altLang="ko-KR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, </a:t>
            </a:r>
          </a:p>
          <a:p>
            <a:pPr lvl="0" algn="l">
              <a:lnSpc>
                <a:spcPct val="123669"/>
              </a:lnSpc>
            </a:pPr>
            <a:r>
              <a:rPr lang="ko-KR" altLang="en-US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카테고리 관리</a:t>
            </a:r>
            <a:r>
              <a:rPr lang="en-US" altLang="ko-KR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, </a:t>
            </a:r>
            <a:r>
              <a:rPr lang="ko-KR" altLang="en-US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공지사항</a:t>
            </a:r>
            <a:endParaRPr lang="en-US" sz="1400" b="0" i="0" u="none" strike="noStrike" spc="-100" dirty="0">
              <a:solidFill>
                <a:srgbClr val="323941"/>
              </a:solidFill>
              <a:latin typeface="나눔스퀘어" panose="020B0600000101010101" pitchFamily="34" charset="-127"/>
              <a:ea typeface="나눔스퀘어" panose="020B0600000101010101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DBB16A-3528-D65C-4BFC-2FA001B24E6C}"/>
              </a:ext>
            </a:extLst>
          </p:cNvPr>
          <p:cNvGrpSpPr/>
          <p:nvPr/>
        </p:nvGrpSpPr>
        <p:grpSpPr>
          <a:xfrm>
            <a:off x="793128" y="4100683"/>
            <a:ext cx="3086996" cy="1999789"/>
            <a:chOff x="447261" y="2983834"/>
            <a:chExt cx="3086996" cy="3463969"/>
          </a:xfrm>
        </p:grpSpPr>
        <p:sp>
          <p:nvSpPr>
            <p:cNvPr id="6" name="모서리가 둥근 직사각형 8">
              <a:extLst>
                <a:ext uri="{FF2B5EF4-FFF2-40B4-BE49-F238E27FC236}">
                  <a16:creationId xmlns:a16="http://schemas.microsoft.com/office/drawing/2014/main" id="{E6C3243E-7F9A-A215-E3A8-BCF9AC60276F}"/>
                </a:ext>
              </a:extLst>
            </p:cNvPr>
            <p:cNvSpPr/>
            <p:nvPr/>
          </p:nvSpPr>
          <p:spPr>
            <a:xfrm>
              <a:off x="447263" y="2983834"/>
              <a:ext cx="3086994" cy="346396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rgbClr val="C6C6C6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" name="양쪽 모서리가 둥근 사각형 6">
              <a:extLst>
                <a:ext uri="{FF2B5EF4-FFF2-40B4-BE49-F238E27FC236}">
                  <a16:creationId xmlns:a16="http://schemas.microsoft.com/office/drawing/2014/main" id="{20EC4D89-B7A7-3E0C-F50A-5153CA45C020}"/>
                </a:ext>
              </a:extLst>
            </p:cNvPr>
            <p:cNvSpPr/>
            <p:nvPr/>
          </p:nvSpPr>
          <p:spPr>
            <a:xfrm>
              <a:off x="447261" y="2983835"/>
              <a:ext cx="3086994" cy="210726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E6D377F-6EB9-93B4-E99A-67FBEB4E93DC}"/>
                </a:ext>
              </a:extLst>
            </p:cNvPr>
            <p:cNvSpPr txBox="1"/>
            <p:nvPr/>
          </p:nvSpPr>
          <p:spPr>
            <a:xfrm>
              <a:off x="536323" y="5145137"/>
              <a:ext cx="2470767" cy="690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lnSpc>
                  <a:spcPct val="150000"/>
                </a:lnSpc>
                <a:defRPr kumimoji="1" sz="1100">
                  <a:solidFill>
                    <a:schemeClr val="bg1">
                      <a:alpha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1pPr>
            </a:lstStyle>
            <a:p>
              <a:r>
                <a:rPr lang="ko-KR" altLang="en-US" sz="1500" b="1" spc="-70" dirty="0" err="1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허찬희</a:t>
              </a:r>
              <a:endParaRPr lang="ko-Kore-KR" altLang="en-US" sz="1500" b="1" spc="-70" dirty="0">
                <a:solidFill>
                  <a:schemeClr val="tx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A0D4D03-6759-C730-20BC-B3545E343E1C}"/>
                </a:ext>
              </a:extLst>
            </p:cNvPr>
            <p:cNvSpPr txBox="1"/>
            <p:nvPr/>
          </p:nvSpPr>
          <p:spPr>
            <a:xfrm>
              <a:off x="536323" y="5659520"/>
              <a:ext cx="2663676" cy="582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ore-KR"/>
              </a:defPPr>
              <a:lvl1pPr>
                <a:lnSpc>
                  <a:spcPct val="150000"/>
                </a:lnSpc>
                <a:defRPr kumimoji="1" sz="1100">
                  <a:solidFill>
                    <a:schemeClr val="bg1">
                      <a:alpha val="50000"/>
                    </a:schemeClr>
                  </a:solidFill>
                  <a:latin typeface="Pretendard Light" panose="02000403000000020004" pitchFamily="2" charset="-127"/>
                  <a:ea typeface="Pretendard Light" panose="02000403000000020004" pitchFamily="2" charset="-127"/>
                  <a:cs typeface="Pretendard Light" panose="02000403000000020004" pitchFamily="2" charset="-127"/>
                </a:defRPr>
              </a:lvl1pPr>
            </a:lstStyle>
            <a:p>
              <a:pPr>
                <a:lnSpc>
                  <a:spcPct val="140000"/>
                </a:lnSpc>
              </a:pPr>
              <a:r>
                <a:rPr lang="ko-KR" altLang="en-US" sz="1200" spc="-30" dirty="0">
                  <a:solidFill>
                    <a:srgbClr val="91919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관리자</a:t>
              </a:r>
              <a:r>
                <a:rPr lang="en-US" altLang="ko-KR" sz="1200" spc="-30" dirty="0">
                  <a:solidFill>
                    <a:srgbClr val="91919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lang="ko-KR" altLang="en-US" sz="1200" spc="-30" dirty="0">
                  <a:solidFill>
                    <a:srgbClr val="91919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스냅샷</a:t>
              </a:r>
              <a:endParaRPr lang="ko-Kore-KR" altLang="en-US" sz="1200" spc="-30" dirty="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BAFD79F9-6680-1E8E-999C-810191366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05681" y="5291771"/>
              <a:ext cx="360000" cy="360000"/>
            </a:xfrm>
            <a:prstGeom prst="rect">
              <a:avLst/>
            </a:prstGeom>
          </p:spPr>
        </p:pic>
      </p:grpSp>
      <p:sp>
        <p:nvSpPr>
          <p:cNvPr id="13" name="TextBox 18">
            <a:extLst>
              <a:ext uri="{FF2B5EF4-FFF2-40B4-BE49-F238E27FC236}">
                <a16:creationId xmlns:a16="http://schemas.microsoft.com/office/drawing/2014/main" id="{F446CF23-3AF7-7C70-2F75-D4C77414F54F}"/>
              </a:ext>
            </a:extLst>
          </p:cNvPr>
          <p:cNvSpPr txBox="1"/>
          <p:nvPr/>
        </p:nvSpPr>
        <p:spPr>
          <a:xfrm>
            <a:off x="962974" y="4235763"/>
            <a:ext cx="3924559" cy="5588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ko-KR" altLang="en-US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스냅샷 기능</a:t>
            </a:r>
            <a:r>
              <a:rPr lang="en-US" altLang="ko-KR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, </a:t>
            </a:r>
            <a:r>
              <a:rPr lang="ko-KR" altLang="en-US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채팅 기능 구현</a:t>
            </a:r>
            <a:r>
              <a:rPr lang="en-US" altLang="ko-KR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, </a:t>
            </a:r>
          </a:p>
          <a:p>
            <a:pPr lvl="0" algn="l">
              <a:lnSpc>
                <a:spcPct val="123669"/>
              </a:lnSpc>
            </a:pPr>
            <a:r>
              <a:rPr lang="ko-KR" altLang="en-US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메인 페이지 구현</a:t>
            </a:r>
            <a:r>
              <a:rPr lang="en-US" altLang="ko-KR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rPr>
              <a:t>,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CE29D2F-8660-3F32-05DE-E3AAD77A113A}"/>
              </a:ext>
            </a:extLst>
          </p:cNvPr>
          <p:cNvGrpSpPr/>
          <p:nvPr/>
        </p:nvGrpSpPr>
        <p:grpSpPr>
          <a:xfrm>
            <a:off x="4354766" y="1737896"/>
            <a:ext cx="4133091" cy="1999789"/>
            <a:chOff x="4354766" y="1737896"/>
            <a:chExt cx="4133091" cy="199978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3BBA40A-2161-053A-9822-7ADF201D462E}"/>
                </a:ext>
              </a:extLst>
            </p:cNvPr>
            <p:cNvGrpSpPr/>
            <p:nvPr/>
          </p:nvGrpSpPr>
          <p:grpSpPr>
            <a:xfrm>
              <a:off x="4354766" y="1737896"/>
              <a:ext cx="3086996" cy="1999789"/>
              <a:chOff x="447261" y="2983834"/>
              <a:chExt cx="3086996" cy="3463969"/>
            </a:xfrm>
          </p:grpSpPr>
          <p:sp>
            <p:nvSpPr>
              <p:cNvPr id="15" name="모서리가 둥근 직사각형 8">
                <a:extLst>
                  <a:ext uri="{FF2B5EF4-FFF2-40B4-BE49-F238E27FC236}">
                    <a16:creationId xmlns:a16="http://schemas.microsoft.com/office/drawing/2014/main" id="{EB184059-8877-BFB6-376E-2390DBD0D4D9}"/>
                  </a:ext>
                </a:extLst>
              </p:cNvPr>
              <p:cNvSpPr/>
              <p:nvPr/>
            </p:nvSpPr>
            <p:spPr>
              <a:xfrm>
                <a:off x="447263" y="2983834"/>
                <a:ext cx="3086994" cy="346396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rgbClr val="C6C6C6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6" name="양쪽 모서리가 둥근 사각형 6">
                <a:extLst>
                  <a:ext uri="{FF2B5EF4-FFF2-40B4-BE49-F238E27FC236}">
                    <a16:creationId xmlns:a16="http://schemas.microsoft.com/office/drawing/2014/main" id="{D0ECA773-C353-5992-DDC9-ECA7DA944246}"/>
                  </a:ext>
                </a:extLst>
              </p:cNvPr>
              <p:cNvSpPr/>
              <p:nvPr/>
            </p:nvSpPr>
            <p:spPr>
              <a:xfrm>
                <a:off x="447261" y="2983835"/>
                <a:ext cx="3086994" cy="210726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22ECCC1-598F-BEBC-811B-6F804E338A41}"/>
                  </a:ext>
                </a:extLst>
              </p:cNvPr>
              <p:cNvSpPr txBox="1"/>
              <p:nvPr/>
            </p:nvSpPr>
            <p:spPr>
              <a:xfrm>
                <a:off x="536323" y="5145137"/>
                <a:ext cx="2470767" cy="690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lnSpc>
                    <a:spcPct val="150000"/>
                  </a:lnSpc>
                  <a:defRPr kumimoji="1" sz="1100">
                    <a:solidFill>
                      <a:schemeClr val="bg1">
                        <a:alpha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defRPr>
                </a:lvl1pPr>
              </a:lstStyle>
              <a:p>
                <a:r>
                  <a:rPr lang="ko-KR" altLang="en-US" sz="1500" b="1" spc="-70" dirty="0">
                    <a:solidFill>
                      <a:schemeClr val="tx1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유지현</a:t>
                </a:r>
                <a:endParaRPr lang="ko-Kore-KR" altLang="en-US" sz="1500" b="1" spc="-70" dirty="0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40E555E-4A3E-A4E4-6F5C-EAB7DE5360A0}"/>
                  </a:ext>
                </a:extLst>
              </p:cNvPr>
              <p:cNvSpPr txBox="1"/>
              <p:nvPr/>
            </p:nvSpPr>
            <p:spPr>
              <a:xfrm>
                <a:off x="536323" y="5659520"/>
                <a:ext cx="2663676" cy="582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lnSpc>
                    <a:spcPct val="150000"/>
                  </a:lnSpc>
                  <a:defRPr kumimoji="1" sz="1100">
                    <a:solidFill>
                      <a:schemeClr val="bg1">
                        <a:alpha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defRPr>
                </a:lvl1pPr>
              </a:lstStyle>
              <a:p>
                <a:pPr>
                  <a:lnSpc>
                    <a:spcPct val="140000"/>
                  </a:lnSpc>
                </a:pPr>
                <a:r>
                  <a:rPr lang="ko-KR" altLang="en-US" sz="1200" spc="-30" dirty="0">
                    <a:solidFill>
                      <a:srgbClr val="91919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판매자</a:t>
                </a:r>
                <a:endParaRPr lang="ko-Kore-KR" altLang="en-US" sz="1200" spc="-30" dirty="0">
                  <a:solidFill>
                    <a:srgbClr val="91919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21" name="그래픽 20">
                <a:extLst>
                  <a:ext uri="{FF2B5EF4-FFF2-40B4-BE49-F238E27FC236}">
                    <a16:creationId xmlns:a16="http://schemas.microsoft.com/office/drawing/2014/main" id="{BE922FC3-DD63-D273-C368-940B8326B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05681" y="5291771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10841DEC-101D-BE3F-BD73-E3DE71CD6296}"/>
                </a:ext>
              </a:extLst>
            </p:cNvPr>
            <p:cNvSpPr txBox="1"/>
            <p:nvPr/>
          </p:nvSpPr>
          <p:spPr>
            <a:xfrm>
              <a:off x="4563298" y="1865333"/>
              <a:ext cx="3924559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23669"/>
                </a:lnSpc>
              </a:pP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판매자 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UI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구현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, 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판매자 쿠폰 발급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</a:p>
            <a:p>
              <a:pPr lvl="0" algn="l">
                <a:lnSpc>
                  <a:spcPct val="123669"/>
                </a:lnSpc>
              </a:pP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기간별 매출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/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정산 조회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판매자 정보 관리</a:t>
              </a:r>
              <a:endParaRPr lang="en-US" altLang="ko-KR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3E73816-67AB-E98A-1EBC-FDB5596A11FD}"/>
              </a:ext>
            </a:extLst>
          </p:cNvPr>
          <p:cNvGrpSpPr/>
          <p:nvPr/>
        </p:nvGrpSpPr>
        <p:grpSpPr>
          <a:xfrm>
            <a:off x="4354766" y="4096302"/>
            <a:ext cx="4133091" cy="1999789"/>
            <a:chOff x="4278817" y="4100683"/>
            <a:chExt cx="4133091" cy="199978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6C2771B-B2FA-EC50-A2ED-A38E442516D7}"/>
                </a:ext>
              </a:extLst>
            </p:cNvPr>
            <p:cNvGrpSpPr/>
            <p:nvPr/>
          </p:nvGrpSpPr>
          <p:grpSpPr>
            <a:xfrm>
              <a:off x="4278817" y="4100683"/>
              <a:ext cx="3086996" cy="1999789"/>
              <a:chOff x="447261" y="2983834"/>
              <a:chExt cx="3086996" cy="3463969"/>
            </a:xfrm>
          </p:grpSpPr>
          <p:sp>
            <p:nvSpPr>
              <p:cNvPr id="24" name="모서리가 둥근 직사각형 8">
                <a:extLst>
                  <a:ext uri="{FF2B5EF4-FFF2-40B4-BE49-F238E27FC236}">
                    <a16:creationId xmlns:a16="http://schemas.microsoft.com/office/drawing/2014/main" id="{DE4763F2-784E-3283-F893-3E7DCD5AB734}"/>
                  </a:ext>
                </a:extLst>
              </p:cNvPr>
              <p:cNvSpPr/>
              <p:nvPr/>
            </p:nvSpPr>
            <p:spPr>
              <a:xfrm>
                <a:off x="447263" y="2983834"/>
                <a:ext cx="3086994" cy="346396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rgbClr val="C6C6C6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6" name="양쪽 모서리가 둥근 사각형 6">
                <a:extLst>
                  <a:ext uri="{FF2B5EF4-FFF2-40B4-BE49-F238E27FC236}">
                    <a16:creationId xmlns:a16="http://schemas.microsoft.com/office/drawing/2014/main" id="{56EA7ED1-1F1C-06F3-48C0-80196DBD82B0}"/>
                  </a:ext>
                </a:extLst>
              </p:cNvPr>
              <p:cNvSpPr/>
              <p:nvPr/>
            </p:nvSpPr>
            <p:spPr>
              <a:xfrm>
                <a:off x="447261" y="2983836"/>
                <a:ext cx="3086994" cy="2107265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EAC8B9-4521-7E9B-7F07-06F2A4CB9E0E}"/>
                  </a:ext>
                </a:extLst>
              </p:cNvPr>
              <p:cNvSpPr txBox="1"/>
              <p:nvPr/>
            </p:nvSpPr>
            <p:spPr>
              <a:xfrm>
                <a:off x="536323" y="5145137"/>
                <a:ext cx="2470767" cy="690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lnSpc>
                    <a:spcPct val="150000"/>
                  </a:lnSpc>
                  <a:defRPr kumimoji="1" sz="1100">
                    <a:solidFill>
                      <a:schemeClr val="bg1">
                        <a:alpha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defRPr>
                </a:lvl1pPr>
              </a:lstStyle>
              <a:p>
                <a:r>
                  <a:rPr lang="ko-KR" altLang="en-US" sz="1500" b="1" spc="-70" dirty="0" err="1">
                    <a:solidFill>
                      <a:schemeClr val="tx1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양화영</a:t>
                </a:r>
                <a:endParaRPr lang="ko-Kore-KR" altLang="en-US" sz="1500" b="1" spc="-70" dirty="0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0E2F0B9-2436-351D-91A3-C199FB0D06AF}"/>
                  </a:ext>
                </a:extLst>
              </p:cNvPr>
              <p:cNvSpPr txBox="1"/>
              <p:nvPr/>
            </p:nvSpPr>
            <p:spPr>
              <a:xfrm>
                <a:off x="536323" y="5659520"/>
                <a:ext cx="2663676" cy="582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lnSpc>
                    <a:spcPct val="150000"/>
                  </a:lnSpc>
                  <a:defRPr kumimoji="1" sz="1100">
                    <a:solidFill>
                      <a:schemeClr val="bg1">
                        <a:alpha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defRPr>
                </a:lvl1pPr>
              </a:lstStyle>
              <a:p>
                <a:pPr>
                  <a:lnSpc>
                    <a:spcPct val="140000"/>
                  </a:lnSpc>
                </a:pPr>
                <a:r>
                  <a:rPr lang="ko-KR" altLang="en-US" sz="1200" spc="-30" dirty="0">
                    <a:solidFill>
                      <a:srgbClr val="91919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구매자</a:t>
                </a:r>
                <a:endParaRPr lang="ko-Kore-KR" altLang="en-US" sz="1200" spc="-30" dirty="0">
                  <a:solidFill>
                    <a:srgbClr val="91919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32" name="그래픽 31">
                <a:extLst>
                  <a:ext uri="{FF2B5EF4-FFF2-40B4-BE49-F238E27FC236}">
                    <a16:creationId xmlns:a16="http://schemas.microsoft.com/office/drawing/2014/main" id="{081F96B3-AF18-71CF-AACF-48EF140BBB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05681" y="5291771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4" name="TextBox 18">
              <a:extLst>
                <a:ext uri="{FF2B5EF4-FFF2-40B4-BE49-F238E27FC236}">
                  <a16:creationId xmlns:a16="http://schemas.microsoft.com/office/drawing/2014/main" id="{26DF4681-8FAD-0209-51F6-7FD80C4141C9}"/>
                </a:ext>
              </a:extLst>
            </p:cNvPr>
            <p:cNvSpPr txBox="1"/>
            <p:nvPr/>
          </p:nvSpPr>
          <p:spPr>
            <a:xfrm>
              <a:off x="4487349" y="4507991"/>
              <a:ext cx="3924559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23669"/>
                </a:lnSpc>
              </a:pPr>
              <a:r>
                <a:rPr lang="ko-KR" altLang="en-US" sz="1400" b="0" i="0" u="none" strike="noStrike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구매자 </a:t>
              </a:r>
              <a:r>
                <a:rPr lang="en-US" altLang="ko-KR" sz="1400" b="0" i="0" u="none" strike="noStrike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UI</a:t>
              </a:r>
              <a:r>
                <a:rPr lang="ko-KR" altLang="en-US" sz="1400" b="0" i="0" u="none" strike="noStrike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구현</a:t>
              </a:r>
              <a:endParaRPr lang="en-US" altLang="ko-KR" sz="1400" b="0" i="0" u="none" strike="noStrike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lvl="0" algn="l">
                <a:lnSpc>
                  <a:spcPct val="123669"/>
                </a:lnSpc>
              </a:pP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회원가입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/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로그인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 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구매자 정보 관리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</a:p>
            <a:p>
              <a:pPr lvl="0" algn="l">
                <a:lnSpc>
                  <a:spcPct val="123669"/>
                </a:lnSpc>
              </a:pP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장바구니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주문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카카오페이 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API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6DB784F-1A99-8861-BE4B-2DEE01FDD605}"/>
              </a:ext>
            </a:extLst>
          </p:cNvPr>
          <p:cNvGrpSpPr/>
          <p:nvPr/>
        </p:nvGrpSpPr>
        <p:grpSpPr>
          <a:xfrm>
            <a:off x="7919597" y="1721619"/>
            <a:ext cx="4128293" cy="1999789"/>
            <a:chOff x="4354766" y="1737896"/>
            <a:chExt cx="4128293" cy="1999789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99A9A6E-926A-014F-4ADD-CD098FA085BD}"/>
                </a:ext>
              </a:extLst>
            </p:cNvPr>
            <p:cNvGrpSpPr/>
            <p:nvPr/>
          </p:nvGrpSpPr>
          <p:grpSpPr>
            <a:xfrm>
              <a:off x="4354766" y="1737896"/>
              <a:ext cx="3086996" cy="1999789"/>
              <a:chOff x="447261" y="2983834"/>
              <a:chExt cx="3086996" cy="3463969"/>
            </a:xfrm>
          </p:grpSpPr>
          <p:sp>
            <p:nvSpPr>
              <p:cNvPr id="40" name="모서리가 둥근 직사각형 8">
                <a:extLst>
                  <a:ext uri="{FF2B5EF4-FFF2-40B4-BE49-F238E27FC236}">
                    <a16:creationId xmlns:a16="http://schemas.microsoft.com/office/drawing/2014/main" id="{F9B17029-F34F-D427-3B83-B08D35D613A8}"/>
                  </a:ext>
                </a:extLst>
              </p:cNvPr>
              <p:cNvSpPr/>
              <p:nvPr/>
            </p:nvSpPr>
            <p:spPr>
              <a:xfrm>
                <a:off x="447263" y="2983834"/>
                <a:ext cx="3086994" cy="346396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rgbClr val="C6C6C6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1" name="양쪽 모서리가 둥근 사각형 6">
                <a:extLst>
                  <a:ext uri="{FF2B5EF4-FFF2-40B4-BE49-F238E27FC236}">
                    <a16:creationId xmlns:a16="http://schemas.microsoft.com/office/drawing/2014/main" id="{89D248CD-69D1-2804-B8E4-14AE4B42B5E3}"/>
                  </a:ext>
                </a:extLst>
              </p:cNvPr>
              <p:cNvSpPr/>
              <p:nvPr/>
            </p:nvSpPr>
            <p:spPr>
              <a:xfrm>
                <a:off x="447261" y="2983835"/>
                <a:ext cx="3086994" cy="210726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CDDD5A-2A9E-D7D9-B439-C1AAC66EA5F7}"/>
                  </a:ext>
                </a:extLst>
              </p:cNvPr>
              <p:cNvSpPr txBox="1"/>
              <p:nvPr/>
            </p:nvSpPr>
            <p:spPr>
              <a:xfrm>
                <a:off x="536323" y="5145137"/>
                <a:ext cx="2470767" cy="690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lnSpc>
                    <a:spcPct val="150000"/>
                  </a:lnSpc>
                  <a:defRPr kumimoji="1" sz="1100">
                    <a:solidFill>
                      <a:schemeClr val="bg1">
                        <a:alpha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defRPr>
                </a:lvl1pPr>
              </a:lstStyle>
              <a:p>
                <a:r>
                  <a:rPr lang="ko-KR" altLang="en-US" sz="1500" b="1" spc="-70" dirty="0" err="1">
                    <a:solidFill>
                      <a:schemeClr val="tx1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이승범</a:t>
                </a:r>
                <a:endParaRPr lang="ko-Kore-KR" altLang="en-US" sz="1500" b="1" spc="-70" dirty="0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44CB232-60F9-0F50-32BE-F626FA75BDBB}"/>
                  </a:ext>
                </a:extLst>
              </p:cNvPr>
              <p:cNvSpPr txBox="1"/>
              <p:nvPr/>
            </p:nvSpPr>
            <p:spPr>
              <a:xfrm>
                <a:off x="536323" y="5659520"/>
                <a:ext cx="2663676" cy="582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lnSpc>
                    <a:spcPct val="150000"/>
                  </a:lnSpc>
                  <a:defRPr kumimoji="1" sz="1100">
                    <a:solidFill>
                      <a:schemeClr val="bg1">
                        <a:alpha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defRPr>
                </a:lvl1pPr>
              </a:lstStyle>
              <a:p>
                <a:pPr>
                  <a:lnSpc>
                    <a:spcPct val="140000"/>
                  </a:lnSpc>
                </a:pPr>
                <a:r>
                  <a:rPr lang="ko-KR" altLang="en-US" sz="1200" spc="-30" dirty="0">
                    <a:solidFill>
                      <a:srgbClr val="91919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판매자</a:t>
                </a:r>
                <a:endParaRPr lang="ko-Kore-KR" altLang="en-US" sz="1200" spc="-30" dirty="0">
                  <a:solidFill>
                    <a:srgbClr val="91919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4" name="그래픽 43">
                <a:extLst>
                  <a:ext uri="{FF2B5EF4-FFF2-40B4-BE49-F238E27FC236}">
                    <a16:creationId xmlns:a16="http://schemas.microsoft.com/office/drawing/2014/main" id="{D4CECC59-834F-2B1A-D385-2C3EE3E3D5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05681" y="5291771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5D601C79-EF22-5114-4CDD-14588656ECBA}"/>
                </a:ext>
              </a:extLst>
            </p:cNvPr>
            <p:cNvSpPr txBox="1"/>
            <p:nvPr/>
          </p:nvSpPr>
          <p:spPr>
            <a:xfrm>
              <a:off x="4558500" y="1877136"/>
              <a:ext cx="3924559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23669"/>
                </a:lnSpc>
              </a:pPr>
              <a:r>
                <a:rPr lang="ko-KR" altLang="en-US" sz="1400" b="0" i="0" u="none" strike="noStrike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판매자 </a:t>
              </a:r>
              <a:r>
                <a:rPr lang="en-US" altLang="ko-KR" sz="1400" b="0" i="0" u="none" strike="noStrike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UI</a:t>
              </a:r>
              <a:r>
                <a:rPr lang="ko-KR" altLang="en-US" sz="1400" b="0" i="0" u="none" strike="noStrike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구현</a:t>
              </a:r>
              <a:r>
                <a:rPr lang="en-US" altLang="ko-KR" sz="1400" b="0" i="0" u="none" strike="noStrike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판매자 회원가입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/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로그인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</a:p>
            <a:p>
              <a:pPr lvl="0" algn="l">
                <a:lnSpc>
                  <a:spcPct val="123669"/>
                </a:lnSpc>
              </a:pP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주문 관리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상품 관리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배송 관리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</a:t>
              </a:r>
              <a:endParaRPr lang="en-US" altLang="ko-KR" sz="1400" b="0" i="0" u="none" strike="noStrike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A052962-3FFD-4CC8-EF85-8B9429756782}"/>
              </a:ext>
            </a:extLst>
          </p:cNvPr>
          <p:cNvGrpSpPr/>
          <p:nvPr/>
        </p:nvGrpSpPr>
        <p:grpSpPr>
          <a:xfrm>
            <a:off x="7919597" y="4096302"/>
            <a:ext cx="4128292" cy="1999789"/>
            <a:chOff x="4354766" y="1737896"/>
            <a:chExt cx="4128292" cy="1999789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F6874ACF-AD6D-08F3-9E44-AAC092AC7324}"/>
                </a:ext>
              </a:extLst>
            </p:cNvPr>
            <p:cNvGrpSpPr/>
            <p:nvPr/>
          </p:nvGrpSpPr>
          <p:grpSpPr>
            <a:xfrm>
              <a:off x="4354766" y="1737896"/>
              <a:ext cx="3086996" cy="1999789"/>
              <a:chOff x="447261" y="2983834"/>
              <a:chExt cx="3086996" cy="3463969"/>
            </a:xfrm>
          </p:grpSpPr>
          <p:sp>
            <p:nvSpPr>
              <p:cNvPr id="53" name="모서리가 둥근 직사각형 8">
                <a:extLst>
                  <a:ext uri="{FF2B5EF4-FFF2-40B4-BE49-F238E27FC236}">
                    <a16:creationId xmlns:a16="http://schemas.microsoft.com/office/drawing/2014/main" id="{70BA6736-9A83-16B4-3CDB-F65C2FEFF902}"/>
                  </a:ext>
                </a:extLst>
              </p:cNvPr>
              <p:cNvSpPr/>
              <p:nvPr/>
            </p:nvSpPr>
            <p:spPr>
              <a:xfrm>
                <a:off x="447263" y="2983834"/>
                <a:ext cx="3086994" cy="3463969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6350">
                <a:solidFill>
                  <a:srgbClr val="C6C6C6">
                    <a:alpha val="5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59" name="양쪽 모서리가 둥근 사각형 6">
                <a:extLst>
                  <a:ext uri="{FF2B5EF4-FFF2-40B4-BE49-F238E27FC236}">
                    <a16:creationId xmlns:a16="http://schemas.microsoft.com/office/drawing/2014/main" id="{F1480FF3-4BE1-4EFE-B25E-BD56CF5B68D1}"/>
                  </a:ext>
                </a:extLst>
              </p:cNvPr>
              <p:cNvSpPr/>
              <p:nvPr/>
            </p:nvSpPr>
            <p:spPr>
              <a:xfrm>
                <a:off x="447261" y="2983835"/>
                <a:ext cx="3086994" cy="2107264"/>
              </a:xfrm>
              <a:prstGeom prst="round2SameRect">
                <a:avLst>
                  <a:gd name="adj1" fmla="val 0"/>
                  <a:gd name="adj2" fmla="val 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1FE7A88-677F-8E77-D33F-7036CB7FABC1}"/>
                  </a:ext>
                </a:extLst>
              </p:cNvPr>
              <p:cNvSpPr txBox="1"/>
              <p:nvPr/>
            </p:nvSpPr>
            <p:spPr>
              <a:xfrm>
                <a:off x="536323" y="5145137"/>
                <a:ext cx="2470767" cy="6906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lnSpc>
                    <a:spcPct val="150000"/>
                  </a:lnSpc>
                  <a:defRPr kumimoji="1" sz="1100">
                    <a:solidFill>
                      <a:schemeClr val="bg1">
                        <a:alpha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defRPr>
                </a:lvl1pPr>
              </a:lstStyle>
              <a:p>
                <a:r>
                  <a:rPr lang="ko-KR" altLang="en-US" sz="1500" b="1" spc="-70" dirty="0">
                    <a:solidFill>
                      <a:schemeClr val="tx1"/>
                    </a:solidFill>
                    <a:latin typeface="Pretendard SemiBold" panose="02000503000000020004" pitchFamily="2" charset="-127"/>
                    <a:ea typeface="Pretendard SemiBold" panose="02000503000000020004" pitchFamily="2" charset="-127"/>
                    <a:cs typeface="Pretendard SemiBold" panose="02000503000000020004" pitchFamily="2" charset="-127"/>
                  </a:rPr>
                  <a:t>권나현</a:t>
                </a:r>
                <a:endParaRPr lang="ko-Kore-KR" altLang="en-US" sz="1500" b="1" spc="-70" dirty="0">
                  <a:solidFill>
                    <a:schemeClr val="tx1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3B58756-5A70-6A83-B425-117CB9B41691}"/>
                  </a:ext>
                </a:extLst>
              </p:cNvPr>
              <p:cNvSpPr txBox="1"/>
              <p:nvPr/>
            </p:nvSpPr>
            <p:spPr>
              <a:xfrm>
                <a:off x="536323" y="5659520"/>
                <a:ext cx="2663676" cy="582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ore-KR"/>
                </a:defPPr>
                <a:lvl1pPr>
                  <a:lnSpc>
                    <a:spcPct val="150000"/>
                  </a:lnSpc>
                  <a:defRPr kumimoji="1" sz="1100">
                    <a:solidFill>
                      <a:schemeClr val="bg1">
                        <a:alpha val="50000"/>
                      </a:schemeClr>
                    </a:solidFill>
                    <a:latin typeface="Pretendard Light" panose="02000403000000020004" pitchFamily="2" charset="-127"/>
                    <a:ea typeface="Pretendard Light" panose="02000403000000020004" pitchFamily="2" charset="-127"/>
                    <a:cs typeface="Pretendard Light" panose="02000403000000020004" pitchFamily="2" charset="-127"/>
                  </a:defRPr>
                </a:lvl1pPr>
              </a:lstStyle>
              <a:p>
                <a:pPr>
                  <a:lnSpc>
                    <a:spcPct val="140000"/>
                  </a:lnSpc>
                </a:pPr>
                <a:r>
                  <a:rPr lang="ko-KR" altLang="en-US" sz="1200" spc="-30">
                    <a:solidFill>
                      <a:srgbClr val="919191"/>
                    </a:solidFill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구매자</a:t>
                </a:r>
                <a:endParaRPr lang="ko-Kore-KR" altLang="en-US" sz="1200" spc="-30" dirty="0">
                  <a:solidFill>
                    <a:srgbClr val="91919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64" name="그래픽 63">
                <a:extLst>
                  <a:ext uri="{FF2B5EF4-FFF2-40B4-BE49-F238E27FC236}">
                    <a16:creationId xmlns:a16="http://schemas.microsoft.com/office/drawing/2014/main" id="{2E790468-F46F-04A6-B7A2-40905C0F9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005681" y="5291771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52" name="TextBox 18">
              <a:extLst>
                <a:ext uri="{FF2B5EF4-FFF2-40B4-BE49-F238E27FC236}">
                  <a16:creationId xmlns:a16="http://schemas.microsoft.com/office/drawing/2014/main" id="{0DBA78AB-5179-A1DC-7700-FE83C9AA30EF}"/>
                </a:ext>
              </a:extLst>
            </p:cNvPr>
            <p:cNvSpPr txBox="1"/>
            <p:nvPr/>
          </p:nvSpPr>
          <p:spPr>
            <a:xfrm>
              <a:off x="4558499" y="1877357"/>
              <a:ext cx="3924559" cy="558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l">
                <a:lnSpc>
                  <a:spcPct val="123669"/>
                </a:lnSpc>
              </a:pPr>
              <a:endParaRPr lang="en-US" altLang="ko-KR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lvl="0" algn="l">
                <a:lnSpc>
                  <a:spcPct val="123669"/>
                </a:lnSpc>
              </a:pP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구매자 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UI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구현</a:t>
              </a:r>
              <a:endParaRPr lang="en-US" altLang="ko-KR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lvl="0" algn="l">
                <a:lnSpc>
                  <a:spcPct val="123669"/>
                </a:lnSpc>
              </a:pP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구매자 리뷰 작성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취소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/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반품</a:t>
              </a:r>
              <a:r>
                <a:rPr lang="en-US" altLang="ko-KR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/</a:t>
              </a:r>
              <a:r>
                <a:rPr lang="ko-KR" altLang="en-US" sz="14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교환 기능 </a:t>
              </a:r>
              <a:endParaRPr lang="en-US" altLang="ko-KR" sz="1400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803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3957CC-823E-1FB9-D02D-D873AB632240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rgbClr val="000000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>
              <a:solidFill>
                <a:schemeClr val="bg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5A89174-7F09-3736-518D-1D68E7BFAFAA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>
              <a:solidFill>
                <a:srgbClr val="91919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6114A4-16F0-34CE-C6CB-A0FB6E85A7A4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>
              <a:solidFill>
                <a:srgbClr val="91919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CBA3041-876B-9092-3AF9-8B0370BF3170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>
              <a:solidFill>
                <a:srgbClr val="91919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7F645A3-DDFB-3672-F6A0-3E6D591BA73E}"/>
              </a:ext>
            </a:extLst>
          </p:cNvPr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4A5C3C-EA98-ACA8-86C5-5438FB57BDCB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01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개요 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프로젝트 요청사항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EE3B88-E1E8-B4A2-78EE-B4ED72953F50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2400" b="1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프로젝트 요청사항</a:t>
            </a:r>
            <a:endParaRPr kumimoji="1" lang="ko-Kore-KR" altLang="en-US" sz="2400" b="1" spc="-1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34DE87C-9142-896B-B14F-039321D01CCC}"/>
              </a:ext>
            </a:extLst>
          </p:cNvPr>
          <p:cNvGrpSpPr/>
          <p:nvPr/>
        </p:nvGrpSpPr>
        <p:grpSpPr>
          <a:xfrm>
            <a:off x="945845" y="2234568"/>
            <a:ext cx="8997846" cy="3170099"/>
            <a:chOff x="3017241" y="4380610"/>
            <a:chExt cx="8997846" cy="31700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F09DE7-363B-B929-F749-011FB7E2E9CB}"/>
                </a:ext>
              </a:extLst>
            </p:cNvPr>
            <p:cNvSpPr txBox="1"/>
            <p:nvPr/>
          </p:nvSpPr>
          <p:spPr>
            <a:xfrm>
              <a:off x="3017241" y="4380610"/>
              <a:ext cx="4275529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쇼핑몰 회원가입</a:t>
              </a:r>
              <a:r>
                <a:rPr lang="en-US" altLang="ko-KR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/</a:t>
              </a: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로그인 페이지 구현</a:t>
              </a:r>
              <a:endParaRPr lang="en-US" altLang="ko-KR" sz="2000" dirty="0"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게시판 기능 구현</a:t>
              </a:r>
              <a:endParaRPr lang="en-US" altLang="ko-KR" sz="2000" dirty="0"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물품리스트</a:t>
              </a:r>
              <a:r>
                <a:rPr lang="en-US" altLang="ko-KR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장바구니</a:t>
              </a:r>
              <a:r>
                <a:rPr lang="en-US" altLang="ko-KR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구매 등</a:t>
              </a:r>
              <a:endParaRPr lang="en-US" altLang="ko-KR" sz="2000" dirty="0"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결제 모듈 기능 구현</a:t>
              </a:r>
              <a:endParaRPr lang="en-US" altLang="ko-KR" sz="2000" dirty="0"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USER/ADMIN </a:t>
              </a: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별도 관리 기능 구현</a:t>
              </a:r>
              <a:endParaRPr lang="en-US" altLang="ko-KR" sz="2000" dirty="0"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대시보드</a:t>
              </a:r>
              <a:endParaRPr lang="en-US" altLang="ko-KR" sz="2000" dirty="0"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물품관리</a:t>
              </a:r>
              <a:endParaRPr lang="en-US" altLang="ko-KR" sz="2000" dirty="0"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사용자관리</a:t>
              </a:r>
              <a:endParaRPr lang="en-US" altLang="ko-KR" sz="2000" dirty="0"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공지사항 관리</a:t>
              </a:r>
              <a:endParaRPr lang="en-US" altLang="ko-KR" sz="2000" dirty="0"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MVC </a:t>
              </a: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패턴</a:t>
              </a:r>
            </a:p>
          </p:txBody>
        </p:sp>
        <p:sp>
          <p:nvSpPr>
            <p:cNvPr id="13" name="십자형 12">
              <a:extLst>
                <a:ext uri="{FF2B5EF4-FFF2-40B4-BE49-F238E27FC236}">
                  <a16:creationId xmlns:a16="http://schemas.microsoft.com/office/drawing/2014/main" id="{0E121FCD-CF05-33C4-2C97-0318AF626DC4}"/>
                </a:ext>
              </a:extLst>
            </p:cNvPr>
            <p:cNvSpPr/>
            <p:nvPr/>
          </p:nvSpPr>
          <p:spPr>
            <a:xfrm>
              <a:off x="7780251" y="5498835"/>
              <a:ext cx="774290" cy="774290"/>
            </a:xfrm>
            <a:prstGeom prst="plus">
              <a:avLst>
                <a:gd name="adj" fmla="val 3629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E639DA-5516-0B35-4B5F-5122B95EF0E2}"/>
                </a:ext>
              </a:extLst>
            </p:cNvPr>
            <p:cNvSpPr txBox="1"/>
            <p:nvPr/>
          </p:nvSpPr>
          <p:spPr>
            <a:xfrm>
              <a:off x="9775371" y="5685925"/>
              <a:ext cx="22397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스냅샷 기능 구현</a:t>
              </a:r>
              <a:endParaRPr lang="en-US" altLang="ko-KR" sz="2000" dirty="0"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941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461EE4-A240-9CE8-6573-0A23FCFA0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C0D688-994A-7497-4D9F-2E747D87E505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>
              <a:solidFill>
                <a:srgbClr val="919191"/>
              </a:solidFill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592C1C6-45B7-BF2E-3B5A-9DD5F8898024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A52D37-5F57-D442-7012-AA0601FECED8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>
              <a:solidFill>
                <a:srgbClr val="91919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92ED52-A699-9D0C-6D89-A52A5D38D4F6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>
                <a:solidFill>
                  <a:srgbClr val="91919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>
              <a:solidFill>
                <a:srgbClr val="91919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D39DC1F-E451-F64E-1733-1CEC939722CB}"/>
              </a:ext>
            </a:extLst>
          </p:cNvPr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592539-54A6-D3B5-B1CC-15438EFAF151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02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기획  </a:t>
            </a:r>
            <a:r>
              <a:rPr kumimoji="1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기획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endParaRPr kumimoji="1" lang="ko-Kore-KR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0E4BBC0-60B2-CC97-0A55-5B57EA6D003A}"/>
              </a:ext>
            </a:extLst>
          </p:cNvPr>
          <p:cNvGrpSpPr/>
          <p:nvPr/>
        </p:nvGrpSpPr>
        <p:grpSpPr>
          <a:xfrm>
            <a:off x="599685" y="2546915"/>
            <a:ext cx="10753725" cy="2888119"/>
            <a:chOff x="1016000" y="4089400"/>
            <a:chExt cx="16243300" cy="4362450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A796595F-40A3-F443-9932-E92791447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1016000" y="4089400"/>
              <a:ext cx="4330700" cy="4330700"/>
            </a:xfrm>
            <a:prstGeom prst="rect">
              <a:avLst/>
            </a:prstGeom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1B7EC822-22DC-E426-38CA-068D70468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4991100" y="4089400"/>
              <a:ext cx="4330700" cy="4330700"/>
            </a:xfrm>
            <a:prstGeom prst="rect">
              <a:avLst/>
            </a:prstGeom>
          </p:spPr>
        </p:pic>
        <p:pic>
          <p:nvPicPr>
            <p:cNvPr id="5" name="Picture 6">
              <a:extLst>
                <a:ext uri="{FF2B5EF4-FFF2-40B4-BE49-F238E27FC236}">
                  <a16:creationId xmlns:a16="http://schemas.microsoft.com/office/drawing/2014/main" id="{298C28A4-1F93-20E7-DEF3-65668B468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8953500" y="4121150"/>
              <a:ext cx="4330700" cy="4330700"/>
            </a:xfrm>
            <a:prstGeom prst="rect">
              <a:avLst/>
            </a:prstGeom>
          </p:spPr>
        </p:pic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C8D08799-F845-8ADB-E8D1-6C60E22AD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12928600" y="4089400"/>
              <a:ext cx="4330700" cy="4330700"/>
            </a:xfrm>
            <a:prstGeom prst="rect">
              <a:avLst/>
            </a:prstGeom>
          </p:spPr>
        </p:pic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B8C1C627-77B9-9689-E9B6-28ED3908F97B}"/>
                </a:ext>
              </a:extLst>
            </p:cNvPr>
            <p:cNvSpPr txBox="1"/>
            <p:nvPr/>
          </p:nvSpPr>
          <p:spPr>
            <a:xfrm>
              <a:off x="1727200" y="5816600"/>
              <a:ext cx="29083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endParaRPr lang="en-US" sz="2600" b="0" i="0" u="none" strike="noStrike" spc="-2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40C87EB-5186-10D1-CE98-741C5ADC84B2}"/>
                </a:ext>
              </a:extLst>
            </p:cNvPr>
            <p:cNvSpPr txBox="1"/>
            <p:nvPr/>
          </p:nvSpPr>
          <p:spPr>
            <a:xfrm>
              <a:off x="5753573" y="6745385"/>
              <a:ext cx="2870200" cy="8381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사용자들이 자신만의 스냅샷을 업로드하고 공유하며</a:t>
              </a:r>
              <a:r>
                <a:rPr lang="en-US" altLang="ko-KR" sz="1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서로의 게시물에 댓글과 </a:t>
              </a:r>
              <a:r>
                <a:rPr lang="ko-KR" altLang="en-US" sz="1000" dirty="0" err="1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좋아요를</a:t>
              </a:r>
              <a:r>
                <a:rPr lang="ko-KR" altLang="en-US" sz="1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남기며 상호 소통이 가능</a:t>
              </a:r>
              <a:endParaRPr lang="en-US" sz="1000" b="0" i="0" u="none" strike="noStrike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  <p:sp>
          <p:nvSpPr>
            <p:cNvPr id="11" name="TextBox 15">
              <a:extLst>
                <a:ext uri="{FF2B5EF4-FFF2-40B4-BE49-F238E27FC236}">
                  <a16:creationId xmlns:a16="http://schemas.microsoft.com/office/drawing/2014/main" id="{8A805A96-D081-CAB4-C717-7CE4B1EC8062}"/>
                </a:ext>
              </a:extLst>
            </p:cNvPr>
            <p:cNvSpPr txBox="1"/>
            <p:nvPr/>
          </p:nvSpPr>
          <p:spPr>
            <a:xfrm>
              <a:off x="9649760" y="6120171"/>
              <a:ext cx="29083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b="0" i="0" u="none" strike="noStrike" spc="-2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상품</a:t>
              </a:r>
              <a:r>
                <a:rPr lang="en-US" altLang="ko-KR" spc="-2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</a:t>
              </a:r>
              <a:r>
                <a:rPr lang="ko-KR" altLang="en-US" spc="-2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관리 및 리뷰 시스템</a:t>
              </a:r>
              <a:endParaRPr lang="en-US" b="0" i="0" u="none" strike="noStrike" spc="-2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  <p:sp>
          <p:nvSpPr>
            <p:cNvPr id="12" name="TextBox 16">
              <a:extLst>
                <a:ext uri="{FF2B5EF4-FFF2-40B4-BE49-F238E27FC236}">
                  <a16:creationId xmlns:a16="http://schemas.microsoft.com/office/drawing/2014/main" id="{AF5927FC-8408-19FD-BBF5-3E3A9D280329}"/>
                </a:ext>
              </a:extLst>
            </p:cNvPr>
            <p:cNvSpPr txBox="1"/>
            <p:nvPr/>
          </p:nvSpPr>
          <p:spPr>
            <a:xfrm>
              <a:off x="9721746" y="6819725"/>
              <a:ext cx="2870200" cy="8381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ko-KR" altLang="en-US" sz="10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판매자가 상품을 효율적으로 등록</a:t>
              </a:r>
              <a:r>
                <a:rPr lang="en-US" altLang="ko-KR" sz="10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0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수정</a:t>
              </a:r>
              <a:r>
                <a:rPr lang="en-US" altLang="ko-KR" sz="10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000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관리할 수 있도록 판매자 페이지 제공</a:t>
              </a:r>
              <a:endParaRPr lang="en-US" sz="1000" b="0" i="0" u="none" strike="noStrike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1BE00BB6-B5CA-1C29-E40D-C68A1CD709C7}"/>
                </a:ext>
              </a:extLst>
            </p:cNvPr>
            <p:cNvSpPr txBox="1"/>
            <p:nvPr/>
          </p:nvSpPr>
          <p:spPr>
            <a:xfrm>
              <a:off x="13455129" y="5988826"/>
              <a:ext cx="3277642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b="0" i="0" u="none" strike="noStrike" spc="-2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편리한 결제 및 주문 관리</a:t>
              </a:r>
              <a:endParaRPr lang="en-US" b="0" i="0" u="none" strike="noStrike" spc="-2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F69B2429-78D1-1564-F85A-3481F6FE3A77}"/>
                </a:ext>
              </a:extLst>
            </p:cNvPr>
            <p:cNvSpPr txBox="1"/>
            <p:nvPr/>
          </p:nvSpPr>
          <p:spPr>
            <a:xfrm>
              <a:off x="13684146" y="6771557"/>
              <a:ext cx="2870200" cy="838199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24499"/>
                </a:lnSpc>
              </a:pPr>
              <a:r>
                <a:rPr lang="en-US" sz="1000" b="0" i="0" u="none" strike="noStrike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API </a:t>
              </a:r>
              <a:r>
                <a:rPr lang="ko-KR" altLang="en-US" sz="1000" b="0" i="0" u="none" strike="noStrike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연결을 통해 고객에게 편리한 결제 수단을 활용할 수 있도록 하며</a:t>
              </a:r>
              <a:r>
                <a:rPr lang="en-US" altLang="ko-KR" sz="1000" b="0" i="0" u="none" strike="noStrike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000" b="0" i="0" u="none" strike="noStrike" spc="-1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주문 내역 및 환불 처리를 쉽고 빠르게 관리</a:t>
              </a:r>
              <a:endParaRPr lang="en-US" sz="1000" b="0" i="0" u="none" strike="noStrike" spc="-1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  <p:sp>
          <p:nvSpPr>
            <p:cNvPr id="15" name="TextBox 12">
              <a:extLst>
                <a:ext uri="{FF2B5EF4-FFF2-40B4-BE49-F238E27FC236}">
                  <a16:creationId xmlns:a16="http://schemas.microsoft.com/office/drawing/2014/main" id="{142AFA72-46D1-7A2E-FB60-02354C6DA8A2}"/>
                </a:ext>
              </a:extLst>
            </p:cNvPr>
            <p:cNvSpPr txBox="1"/>
            <p:nvPr/>
          </p:nvSpPr>
          <p:spPr>
            <a:xfrm>
              <a:off x="5705505" y="5988827"/>
              <a:ext cx="2908300" cy="4699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pc="-2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참여형 커뮤니티 형성</a:t>
              </a:r>
              <a:endParaRPr lang="en-US" b="0" i="0" u="none" strike="noStrike" spc="-2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  <p:pic>
          <p:nvPicPr>
            <p:cNvPr id="16" name="Picture 5" descr="instagram free interface icon">
              <a:extLst>
                <a:ext uri="{FF2B5EF4-FFF2-40B4-BE49-F238E27FC236}">
                  <a16:creationId xmlns:a16="http://schemas.microsoft.com/office/drawing/2014/main" id="{6732ADAB-B87A-5486-3680-2E36D42CA9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7269" y="4862666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7" descr="신용 카드 ">
              <a:extLst>
                <a:ext uri="{FF2B5EF4-FFF2-40B4-BE49-F238E27FC236}">
                  <a16:creationId xmlns:a16="http://schemas.microsoft.com/office/drawing/2014/main" id="{2ED6B84D-1424-B9E4-30E9-1DA94EC5E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16100" y="4737100"/>
              <a:ext cx="1155700" cy="1155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재고 관리 ">
              <a:extLst>
                <a:ext uri="{FF2B5EF4-FFF2-40B4-BE49-F238E27FC236}">
                  <a16:creationId xmlns:a16="http://schemas.microsoft.com/office/drawing/2014/main" id="{650A5FF6-D629-C9AD-5806-ADEACADA44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4975" y="4737100"/>
              <a:ext cx="1060450" cy="1060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FB83A8B-57CB-7CBD-3612-53DF69A9EF5F}"/>
                </a:ext>
              </a:extLst>
            </p:cNvPr>
            <p:cNvSpPr txBox="1"/>
            <p:nvPr/>
          </p:nvSpPr>
          <p:spPr>
            <a:xfrm>
              <a:off x="1187449" y="6704200"/>
              <a:ext cx="4037880" cy="1069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본 프로젝트는 </a:t>
              </a:r>
              <a:r>
                <a:rPr lang="ko-KR" altLang="en-US" sz="1000" b="1" dirty="0" err="1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무신사</a:t>
              </a:r>
              <a:r>
                <a:rPr lang="ko-KR" altLang="en-US" sz="1000" b="1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쇼핑몰</a:t>
              </a:r>
              <a:r>
                <a:rPr lang="ko-KR" altLang="en-US" sz="1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의 기능을 </a:t>
              </a:r>
              <a:r>
                <a:rPr lang="ko-KR" altLang="en-US" sz="1000" dirty="0" err="1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클론코딩하여</a:t>
              </a:r>
              <a:r>
                <a:rPr lang="en-US" altLang="ko-KR" sz="1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, </a:t>
              </a:r>
              <a:r>
                <a:rPr lang="ko-KR" altLang="en-US" sz="1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실제 운영 중인 쇼핑몰의 핵심 기능들을 분석하고 이를 구현해보는 것을</a:t>
              </a:r>
              <a:endParaRPr lang="en-US" altLang="ko-KR" sz="1000" dirty="0"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  <a:p>
              <a:pPr algn="ctr"/>
              <a:r>
                <a:rPr lang="ko-KR" altLang="en-US" sz="1000" dirty="0"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목표로 기획</a:t>
              </a:r>
            </a:p>
          </p:txBody>
        </p:sp>
        <p:pic>
          <p:nvPicPr>
            <p:cNvPr id="22" name="Picture 13" descr="온라인 패션 스토어 무신사 - Google Play 앱">
              <a:extLst>
                <a:ext uri="{FF2B5EF4-FFF2-40B4-BE49-F238E27FC236}">
                  <a16:creationId xmlns:a16="http://schemas.microsoft.com/office/drawing/2014/main" id="{8B13BAC7-ACBF-6090-3654-7934958F9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571" y="4689987"/>
              <a:ext cx="1183558" cy="1183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72F92E62-68DF-627D-CA67-50D9A57864EF}"/>
                </a:ext>
              </a:extLst>
            </p:cNvPr>
            <p:cNvSpPr txBox="1"/>
            <p:nvPr/>
          </p:nvSpPr>
          <p:spPr>
            <a:xfrm>
              <a:off x="1384300" y="6120171"/>
              <a:ext cx="3644181" cy="45822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pc="-200" dirty="0" err="1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무신사</a:t>
              </a:r>
              <a:r>
                <a:rPr lang="ko-KR" altLang="en-US" spc="-200" dirty="0">
                  <a:solidFill>
                    <a:srgbClr val="323941"/>
                  </a:solidFill>
                  <a:latin typeface="나눔스퀘어" panose="020B0600000101010101" pitchFamily="34" charset="-127"/>
                  <a:ea typeface="나눔스퀘어" panose="020B0600000101010101" pitchFamily="34" charset="-127"/>
                </a:rPr>
                <a:t> 쇼핑몰 기능 클론코딩</a:t>
              </a:r>
              <a:endParaRPr lang="en-US" b="0" i="0" u="none" strike="noStrike" spc="-200" dirty="0">
                <a:solidFill>
                  <a:srgbClr val="323941"/>
                </a:solidFill>
                <a:latin typeface="나눔스퀘어" panose="020B0600000101010101" pitchFamily="34" charset="-127"/>
                <a:ea typeface="나눔스퀘어" panose="020B0600000101010101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85CA318-D42E-5A3E-DFD0-7126E0A7DFEC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2400" b="1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기획 의도</a:t>
            </a:r>
            <a:endParaRPr kumimoji="1" lang="ko-Kore-KR" altLang="en-US" sz="2400" b="1" spc="-1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41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DDA5AC-DDBE-77B9-3D48-674B4088AE24}"/>
              </a:ext>
            </a:extLst>
          </p:cNvPr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6BC3CA-88A5-6CD3-77F5-C56A7F930337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기술 소개  </a:t>
            </a:r>
            <a:r>
              <a:rPr kumimoji="1" lang="ko-KR" altLang="en-US" sz="10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사용 프로그램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B35BF57-D9C4-FBB3-054B-F3CA83302BFB}"/>
              </a:ext>
            </a:extLst>
          </p:cNvPr>
          <p:cNvGrpSpPr/>
          <p:nvPr/>
        </p:nvGrpSpPr>
        <p:grpSpPr>
          <a:xfrm>
            <a:off x="639278" y="3018101"/>
            <a:ext cx="10594641" cy="1968380"/>
            <a:chOff x="1866057" y="4164283"/>
            <a:chExt cx="14578037" cy="2708456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55FFA60B-D140-81BB-1876-A0C0274BE0E1}"/>
                </a:ext>
              </a:extLst>
            </p:cNvPr>
            <p:cNvGrpSpPr/>
            <p:nvPr/>
          </p:nvGrpSpPr>
          <p:grpSpPr>
            <a:xfrm>
              <a:off x="9448800" y="4165086"/>
              <a:ext cx="1904762" cy="2691183"/>
              <a:chOff x="9448800" y="4555222"/>
              <a:chExt cx="1904762" cy="2691183"/>
            </a:xfrm>
          </p:grpSpPr>
          <p:pic>
            <p:nvPicPr>
              <p:cNvPr id="39" name="그림 38" descr="클립아트, 로고, 그래픽, 디자인이(가) 표시된 사진&#10;&#10;자동 생성된 설명">
                <a:extLst>
                  <a:ext uri="{FF2B5EF4-FFF2-40B4-BE49-F238E27FC236}">
                    <a16:creationId xmlns:a16="http://schemas.microsoft.com/office/drawing/2014/main" id="{EAB70353-5C66-0508-C8AF-B283FE5CF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69" r="25288" b="12907"/>
              <a:stretch/>
            </p:blipFill>
            <p:spPr>
              <a:xfrm>
                <a:off x="9601200" y="4781441"/>
                <a:ext cx="1587900" cy="1428860"/>
              </a:xfrm>
              <a:prstGeom prst="rect">
                <a:avLst/>
              </a:prstGeom>
            </p:spPr>
          </p:pic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86CA79A1-05BF-D787-8138-3368F4336A8E}"/>
                  </a:ext>
                </a:extLst>
              </p:cNvPr>
              <p:cNvGrpSpPr/>
              <p:nvPr/>
            </p:nvGrpSpPr>
            <p:grpSpPr>
              <a:xfrm>
                <a:off x="9448800" y="4555222"/>
                <a:ext cx="1904762" cy="2691183"/>
                <a:chOff x="9448800" y="4555222"/>
                <a:chExt cx="1904762" cy="2691183"/>
              </a:xfrm>
            </p:grpSpPr>
            <p:sp>
              <p:nvSpPr>
                <p:cNvPr id="45" name="사각형: 둥근 모서리 44">
                  <a:extLst>
                    <a:ext uri="{FF2B5EF4-FFF2-40B4-BE49-F238E27FC236}">
                      <a16:creationId xmlns:a16="http://schemas.microsoft.com/office/drawing/2014/main" id="{D78F926D-5643-F6BA-EC5A-5F9A9A0FECEF}"/>
                    </a:ext>
                  </a:extLst>
                </p:cNvPr>
                <p:cNvSpPr/>
                <p:nvPr/>
              </p:nvSpPr>
              <p:spPr>
                <a:xfrm>
                  <a:off x="9448800" y="4555222"/>
                  <a:ext cx="1904762" cy="1904762"/>
                </a:xfrm>
                <a:prstGeom prst="roundRect">
                  <a:avLst/>
                </a:prstGeom>
                <a:noFill/>
                <a:ln>
                  <a:solidFill>
                    <a:srgbClr val="595959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3DD1A0E-9A34-E0D9-2508-6BC8937CBF8C}"/>
                    </a:ext>
                  </a:extLst>
                </p:cNvPr>
                <p:cNvSpPr txBox="1"/>
                <p:nvPr/>
              </p:nvSpPr>
              <p:spPr>
                <a:xfrm>
                  <a:off x="9725736" y="6738211"/>
                  <a:ext cx="1398858" cy="50819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dirty="0" err="1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MyBatis</a:t>
                  </a:r>
                  <a:endPara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C78D0E9C-96BC-4150-A7D1-EED35CDCAF2D}"/>
                </a:ext>
              </a:extLst>
            </p:cNvPr>
            <p:cNvGrpSpPr/>
            <p:nvPr/>
          </p:nvGrpSpPr>
          <p:grpSpPr>
            <a:xfrm>
              <a:off x="12035167" y="4165578"/>
              <a:ext cx="1904762" cy="2691183"/>
              <a:chOff x="11963400" y="4555222"/>
              <a:chExt cx="1904762" cy="2691183"/>
            </a:xfrm>
          </p:grpSpPr>
          <p:sp>
            <p:nvSpPr>
              <p:cNvPr id="48" name="사각형: 둥근 모서리 47">
                <a:extLst>
                  <a:ext uri="{FF2B5EF4-FFF2-40B4-BE49-F238E27FC236}">
                    <a16:creationId xmlns:a16="http://schemas.microsoft.com/office/drawing/2014/main" id="{0834C1E1-6E0D-E755-1ED0-FB9CA4ED8186}"/>
                  </a:ext>
                </a:extLst>
              </p:cNvPr>
              <p:cNvSpPr/>
              <p:nvPr/>
            </p:nvSpPr>
            <p:spPr>
              <a:xfrm>
                <a:off x="11963400" y="4555222"/>
                <a:ext cx="1904762" cy="1904762"/>
              </a:xfrm>
              <a:prstGeom prst="roundRect">
                <a:avLst/>
              </a:prstGeom>
              <a:noFill/>
              <a:ln>
                <a:solidFill>
                  <a:srgbClr val="595959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 descr="그래픽, 폰트, 로고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BBBD4964-AEA9-8E3B-BD4B-EB401972C5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21831" y="4753407"/>
                <a:ext cx="1587901" cy="1587901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3540BFF-BDDD-7A84-C7B1-682F2FA4FC04}"/>
                  </a:ext>
                </a:extLst>
              </p:cNvPr>
              <p:cNvSpPr txBox="1"/>
              <p:nvPr/>
            </p:nvSpPr>
            <p:spPr>
              <a:xfrm>
                <a:off x="12316899" y="6738211"/>
                <a:ext cx="1259897" cy="508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MySQL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3D845641-8B21-6870-802E-8E1031C3075A}"/>
                </a:ext>
              </a:extLst>
            </p:cNvPr>
            <p:cNvGrpSpPr/>
            <p:nvPr/>
          </p:nvGrpSpPr>
          <p:grpSpPr>
            <a:xfrm>
              <a:off x="6897503" y="4165086"/>
              <a:ext cx="1910383" cy="2691183"/>
              <a:chOff x="1905000" y="4555222"/>
              <a:chExt cx="1910383" cy="2691183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503BFF76-3E8C-3F25-7238-555BD850E254}"/>
                  </a:ext>
                </a:extLst>
              </p:cNvPr>
              <p:cNvSpPr/>
              <p:nvPr/>
            </p:nvSpPr>
            <p:spPr>
              <a:xfrm>
                <a:off x="1905000" y="4555222"/>
                <a:ext cx="1904762" cy="1904762"/>
              </a:xfrm>
              <a:prstGeom prst="roundRect">
                <a:avLst/>
              </a:prstGeom>
              <a:noFill/>
              <a:ln>
                <a:solidFill>
                  <a:srgbClr val="595959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BDC4BB-5DC9-3779-9D32-AB7BF9654FD8}"/>
                  </a:ext>
                </a:extLst>
              </p:cNvPr>
              <p:cNvSpPr txBox="1"/>
              <p:nvPr/>
            </p:nvSpPr>
            <p:spPr>
              <a:xfrm>
                <a:off x="1944504" y="6738211"/>
                <a:ext cx="1870879" cy="508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Intellij</a:t>
                </a:r>
                <a:r>
                  <a:rPr lang="ko-KR" altLang="en-US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IDEA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3AC9490-3437-5BDE-528B-1C860242D088}"/>
                </a:ext>
              </a:extLst>
            </p:cNvPr>
            <p:cNvGrpSpPr/>
            <p:nvPr/>
          </p:nvGrpSpPr>
          <p:grpSpPr>
            <a:xfrm>
              <a:off x="4346206" y="4181555"/>
              <a:ext cx="1904762" cy="2691183"/>
              <a:chOff x="1905000" y="4555222"/>
              <a:chExt cx="1904762" cy="2691183"/>
            </a:xfrm>
          </p:grpSpPr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AB706FDE-0D92-D004-BD41-7AF2C2B16726}"/>
                  </a:ext>
                </a:extLst>
              </p:cNvPr>
              <p:cNvSpPr/>
              <p:nvPr/>
            </p:nvSpPr>
            <p:spPr>
              <a:xfrm>
                <a:off x="1905000" y="4555222"/>
                <a:ext cx="1904762" cy="1904762"/>
              </a:xfrm>
              <a:prstGeom prst="roundRect">
                <a:avLst/>
              </a:prstGeom>
              <a:noFill/>
              <a:ln>
                <a:solidFill>
                  <a:srgbClr val="595959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9BD04AC-7C5F-7BC0-CA5D-99F16F3493E1}"/>
                  </a:ext>
                </a:extLst>
              </p:cNvPr>
              <p:cNvSpPr txBox="1"/>
              <p:nvPr/>
            </p:nvSpPr>
            <p:spPr>
              <a:xfrm>
                <a:off x="2438227" y="6738211"/>
                <a:ext cx="779055" cy="508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JSP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57" name="그림 56" descr="다채로움, 그래픽, 예술, 창의성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08DEC3E4-7C70-1597-37A3-CE8AFF697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2904" y="4312431"/>
              <a:ext cx="1675524" cy="1675524"/>
            </a:xfrm>
            <a:prstGeom prst="rect">
              <a:avLst/>
            </a:prstGeom>
          </p:spPr>
        </p:pic>
        <p:pic>
          <p:nvPicPr>
            <p:cNvPr id="58" name="Picture 6" descr="깃 허브 - 무료 소셜 미디어개 아이콘">
              <a:extLst>
                <a:ext uri="{FF2B5EF4-FFF2-40B4-BE49-F238E27FC236}">
                  <a16:creationId xmlns:a16="http://schemas.microsoft.com/office/drawing/2014/main" id="{E979FE8D-C9AB-196D-01BE-45939318B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13136" y="4225144"/>
              <a:ext cx="1783039" cy="1783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674FA35-1615-9A5D-6CB8-71BFE9340A2C}"/>
                </a:ext>
              </a:extLst>
            </p:cNvPr>
            <p:cNvGrpSpPr/>
            <p:nvPr/>
          </p:nvGrpSpPr>
          <p:grpSpPr>
            <a:xfrm>
              <a:off x="14539332" y="4164283"/>
              <a:ext cx="1904762" cy="2691183"/>
              <a:chOff x="11963400" y="4555222"/>
              <a:chExt cx="1904762" cy="2691183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CD68599B-2944-02FB-F6A0-7C752F072891}"/>
                  </a:ext>
                </a:extLst>
              </p:cNvPr>
              <p:cNvSpPr/>
              <p:nvPr/>
            </p:nvSpPr>
            <p:spPr>
              <a:xfrm>
                <a:off x="11963400" y="4555222"/>
                <a:ext cx="1904762" cy="1904762"/>
              </a:xfrm>
              <a:prstGeom prst="roundRect">
                <a:avLst/>
              </a:prstGeom>
              <a:noFill/>
              <a:ln>
                <a:solidFill>
                  <a:srgbClr val="595959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8B2504D-2D43-FEC0-CD52-014214BEE052}"/>
                  </a:ext>
                </a:extLst>
              </p:cNvPr>
              <p:cNvSpPr txBox="1"/>
              <p:nvPr/>
            </p:nvSpPr>
            <p:spPr>
              <a:xfrm>
                <a:off x="12316899" y="6738211"/>
                <a:ext cx="1240047" cy="508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GitHub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pic>
          <p:nvPicPr>
            <p:cNvPr id="62" name="Picture 10" descr="JSP] 내장 객체 영역">
              <a:extLst>
                <a:ext uri="{FF2B5EF4-FFF2-40B4-BE49-F238E27FC236}">
                  <a16:creationId xmlns:a16="http://schemas.microsoft.com/office/drawing/2014/main" id="{6070A9F4-35BF-F6AC-AF87-8A8C2035C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5204" y="4321279"/>
              <a:ext cx="1338828" cy="1657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9CEDDE68-43E3-61EA-B2A2-55760CF53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69260" y="4858905"/>
              <a:ext cx="1901559" cy="567584"/>
            </a:xfrm>
            <a:prstGeom prst="rect">
              <a:avLst/>
            </a:prstGeom>
          </p:spPr>
        </p:pic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E9D269E2-48E4-CB6E-229C-29CBFADB2B97}"/>
                </a:ext>
              </a:extLst>
            </p:cNvPr>
            <p:cNvGrpSpPr/>
            <p:nvPr/>
          </p:nvGrpSpPr>
          <p:grpSpPr>
            <a:xfrm>
              <a:off x="1866057" y="4181555"/>
              <a:ext cx="1904762" cy="2691184"/>
              <a:chOff x="1905000" y="4555222"/>
              <a:chExt cx="1904762" cy="2691184"/>
            </a:xfrm>
          </p:grpSpPr>
          <p:sp>
            <p:nvSpPr>
              <p:cNvPr id="65" name="사각형: 둥근 모서리 64">
                <a:extLst>
                  <a:ext uri="{FF2B5EF4-FFF2-40B4-BE49-F238E27FC236}">
                    <a16:creationId xmlns:a16="http://schemas.microsoft.com/office/drawing/2014/main" id="{CFCA3F52-5FAE-42D7-86B8-777112842D4C}"/>
                  </a:ext>
                </a:extLst>
              </p:cNvPr>
              <p:cNvSpPr/>
              <p:nvPr/>
            </p:nvSpPr>
            <p:spPr>
              <a:xfrm>
                <a:off x="1905000" y="4555222"/>
                <a:ext cx="1904762" cy="1904762"/>
              </a:xfrm>
              <a:prstGeom prst="roundRect">
                <a:avLst/>
              </a:prstGeom>
              <a:noFill/>
              <a:ln>
                <a:solidFill>
                  <a:srgbClr val="595959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29B080A-6066-9EDB-DB0E-5B8D9F39C183}"/>
                  </a:ext>
                </a:extLst>
              </p:cNvPr>
              <p:cNvSpPr txBox="1"/>
              <p:nvPr/>
            </p:nvSpPr>
            <p:spPr>
              <a:xfrm>
                <a:off x="2271941" y="6738212"/>
                <a:ext cx="1200961" cy="508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Maven</a:t>
                </a:r>
                <a:endParaRPr lang="ko-KR" altLang="en-US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7DB5D90C-089C-9991-B9AD-75DC40815992}"/>
              </a:ext>
            </a:extLst>
          </p:cNvPr>
          <p:cNvSpPr txBox="1"/>
          <p:nvPr/>
        </p:nvSpPr>
        <p:spPr>
          <a:xfrm>
            <a:off x="357809" y="907612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ko-KR" altLang="en-US" sz="2400" b="1" spc="-10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사용 프로그램</a:t>
            </a:r>
            <a:endParaRPr kumimoji="1" lang="ko-Kore-KR" altLang="en-US" sz="2400" b="1" spc="-10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F550F26-5CB8-FA05-AC3A-17A4D63ECAAF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0E4E53A-C23A-2A6A-9F04-6BA0901D079A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A711422-BC15-26BE-C886-D6FFDC607A6B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B95728-86AE-EA83-09B2-F7E12D79024A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0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19D195-F079-23F6-CB69-6A2AE8FE1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5D204184-8754-60CB-0A0E-12ED6E575D55}"/>
              </a:ext>
            </a:extLst>
          </p:cNvPr>
          <p:cNvSpPr txBox="1"/>
          <p:nvPr/>
        </p:nvSpPr>
        <p:spPr>
          <a:xfrm>
            <a:off x="357809" y="668841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Architecture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424DDAF6-9E02-E041-04CE-DF25573B1743}"/>
              </a:ext>
            </a:extLst>
          </p:cNvPr>
          <p:cNvCxnSpPr>
            <a:cxnSpLocks/>
          </p:cNvCxnSpPr>
          <p:nvPr/>
        </p:nvCxnSpPr>
        <p:spPr>
          <a:xfrm>
            <a:off x="444000" y="627626"/>
            <a:ext cx="11304000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5E1DCA8-D184-42F8-9E51-75C4DA819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206" y="1513143"/>
            <a:ext cx="8269587" cy="44593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A521135-AD9E-4ABB-382E-18D1484E9284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75FF7A-CF4D-BB17-39C6-E57BECD1245B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AB548D-5AA8-7DB2-E8F0-0606C959AE3C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5444107-54E6-B240-509D-E9E2EC137875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6DFFF-8787-6BA3-DC0D-8DEC043234FD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기술 소개  </a:t>
            </a:r>
            <a:r>
              <a:rPr kumimoji="1" lang="en-US" altLang="ko-KR" sz="10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Architecture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576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1263796-1214-541D-DF25-D2EA84FBD90D}"/>
              </a:ext>
            </a:extLst>
          </p:cNvPr>
          <p:cNvSpPr txBox="1"/>
          <p:nvPr/>
        </p:nvSpPr>
        <p:spPr>
          <a:xfrm>
            <a:off x="357809" y="668841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ERD</a:t>
            </a:r>
            <a:endParaRPr kumimoji="1" lang="ko-Kore-KR" altLang="en-US" sz="2400" b="1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1D93DDD6-8B86-7038-1653-C45C933091B7}"/>
              </a:ext>
            </a:extLst>
          </p:cNvPr>
          <p:cNvCxnSpPr>
            <a:cxnSpLocks/>
          </p:cNvCxnSpPr>
          <p:nvPr/>
        </p:nvCxnSpPr>
        <p:spPr>
          <a:xfrm>
            <a:off x="444000" y="627626"/>
            <a:ext cx="11304000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9F42207C-3099-0A0B-477B-B39B2AF6A2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58"/>
          <a:stretch/>
        </p:blipFill>
        <p:spPr>
          <a:xfrm>
            <a:off x="2706722" y="1516964"/>
            <a:ext cx="6778556" cy="472201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F156048-31C5-A929-60FE-246CC49993B0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94588B-362E-1A00-E199-F0B375730C3E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3884B1-3FBF-FD3D-1645-8B890F312519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32D0836-07C1-B8A4-5D08-4BA370D5C713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CDB3CE-052B-C64D-3E36-777320740B3F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기술 소개  </a:t>
            </a:r>
            <a:r>
              <a:rPr kumimoji="1" lang="en-US" altLang="ko-KR" sz="10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ERD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68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82CC8E-D74A-91BF-1CAD-B20BF2A73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D7D126BD-5379-36DE-E6A7-63053BB90CF8}"/>
              </a:ext>
            </a:extLst>
          </p:cNvPr>
          <p:cNvSpPr txBox="1"/>
          <p:nvPr/>
        </p:nvSpPr>
        <p:spPr>
          <a:xfrm>
            <a:off x="357809" y="668841"/>
            <a:ext cx="4959626" cy="471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400" b="1" spc="-100" dirty="0" err="1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UseCase</a:t>
            </a:r>
            <a:r>
              <a:rPr kumimoji="1" lang="en-US" altLang="en-US" sz="24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 </a:t>
            </a:r>
            <a:r>
              <a:rPr kumimoji="1" lang="ko-KR" altLang="en-US" sz="1500" b="1" spc="-100" dirty="0">
                <a:solidFill>
                  <a:schemeClr val="bg1"/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판매자</a:t>
            </a:r>
            <a:endParaRPr kumimoji="1" lang="ko-Kore-KR" altLang="en-US" sz="1500" b="1" i="0" u="none" strike="noStrike" kern="1200" cap="none" spc="-1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3991AEFF-892D-F8A4-847F-EDE928612054}"/>
              </a:ext>
            </a:extLst>
          </p:cNvPr>
          <p:cNvCxnSpPr>
            <a:cxnSpLocks/>
          </p:cNvCxnSpPr>
          <p:nvPr/>
        </p:nvCxnSpPr>
        <p:spPr>
          <a:xfrm>
            <a:off x="444000" y="627626"/>
            <a:ext cx="11304000" cy="0"/>
          </a:xfrm>
          <a:prstGeom prst="line">
            <a:avLst/>
          </a:prstGeom>
          <a:ln>
            <a:solidFill>
              <a:schemeClr val="bg1"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5BFBAA-9DE0-676B-26BC-DB24526C96B3}"/>
              </a:ext>
            </a:extLst>
          </p:cNvPr>
          <p:cNvSpPr/>
          <p:nvPr/>
        </p:nvSpPr>
        <p:spPr>
          <a:xfrm>
            <a:off x="11695677" y="2750165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1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A0ED70A-E382-18D0-219A-66030FEE0D2D}"/>
              </a:ext>
            </a:extLst>
          </p:cNvPr>
          <p:cNvSpPr/>
          <p:nvPr/>
        </p:nvSpPr>
        <p:spPr>
          <a:xfrm>
            <a:off x="11695677" y="3246489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694A3E-F0CE-5CBA-8D8F-F5F369F27B5F}"/>
              </a:ext>
            </a:extLst>
          </p:cNvPr>
          <p:cNvSpPr/>
          <p:nvPr/>
        </p:nvSpPr>
        <p:spPr>
          <a:xfrm>
            <a:off x="11695677" y="3742813"/>
            <a:ext cx="496324" cy="496324"/>
          </a:xfrm>
          <a:prstGeom prst="rect">
            <a:avLst/>
          </a:prstGeom>
          <a:solidFill>
            <a:schemeClr val="tx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F179A8-F3B2-523F-2AE9-CD7366697CA9}"/>
              </a:ext>
            </a:extLst>
          </p:cNvPr>
          <p:cNvSpPr/>
          <p:nvPr/>
        </p:nvSpPr>
        <p:spPr>
          <a:xfrm>
            <a:off x="11695677" y="4239137"/>
            <a:ext cx="496324" cy="496324"/>
          </a:xfrm>
          <a:prstGeom prst="rect">
            <a:avLst/>
          </a:prstGeom>
          <a:solidFill>
            <a:schemeClr val="bg1"/>
          </a:solidFill>
          <a:ln w="6350">
            <a:solidFill>
              <a:srgbClr val="C6C6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200" b="0" i="0" u="none" strike="noStrike" kern="1200" cap="none" spc="0" normalizeH="0" baseline="0" noProof="0">
                <a:ln>
                  <a:noFill/>
                </a:ln>
                <a:solidFill>
                  <a:srgbClr val="919191"/>
                </a:solidFill>
                <a:effectLst/>
                <a:uLnTx/>
                <a:uFillTx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srgbClr val="919191"/>
              </a:solidFill>
              <a:effectLst/>
              <a:uLnTx/>
              <a:uFillTx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56D00B-C17A-5DC6-225A-44BC6E379115}"/>
              </a:ext>
            </a:extLst>
          </p:cNvPr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03</a:t>
            </a:r>
            <a:r>
              <a:rPr kumimoji="1" lang="ko-KR" altLang="en-US" sz="1400" dirty="0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기술 소개  </a:t>
            </a:r>
            <a:r>
              <a:rPr kumimoji="1" lang="en-US" altLang="ko-KR" sz="1000" dirty="0" err="1">
                <a:solidFill>
                  <a:prstClr val="white"/>
                </a:solidFill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UseCase</a:t>
            </a:r>
            <a:endParaRPr kumimoji="1" lang="ko-Kore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etendard Medium" panose="02000503000000020004" pitchFamily="2" charset="-127"/>
              <a:ea typeface="Pretendard Medium" panose="02000503000000020004" pitchFamily="2" charset="-127"/>
              <a:cs typeface="Pretendard Medium" panose="02000503000000020004" pitchFamily="2" charset="-127"/>
            </a:endParaRPr>
          </a:p>
        </p:txBody>
      </p:sp>
      <p:pic>
        <p:nvPicPr>
          <p:cNvPr id="9" name="그림 8" descr="도표, 스케치, 그림, 평면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4E06718-6F47-3769-1E6A-B27C9D3BC3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35" r="3642" b="11225"/>
          <a:stretch/>
        </p:blipFill>
        <p:spPr>
          <a:xfrm>
            <a:off x="1570653" y="1867496"/>
            <a:ext cx="9050694" cy="37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14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441</Words>
  <Application>Microsoft Office PowerPoint</Application>
  <PresentationFormat>와이드스크린</PresentationFormat>
  <Paragraphs>165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Pretendard</vt:lpstr>
      <vt:lpstr>Arial</vt:lpstr>
      <vt:lpstr>Pretendard Light</vt:lpstr>
      <vt:lpstr>Pretendard SemiBold</vt:lpstr>
      <vt:lpstr>Pretendard Medium</vt:lpstr>
      <vt:lpstr>나눔스퀘어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배지수</dc:creator>
  <cp:lastModifiedBy>e25522</cp:lastModifiedBy>
  <cp:revision>72</cp:revision>
  <dcterms:created xsi:type="dcterms:W3CDTF">2023-03-23T08:56:29Z</dcterms:created>
  <dcterms:modified xsi:type="dcterms:W3CDTF">2025-02-16T07:02:42Z</dcterms:modified>
</cp:coreProperties>
</file>